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792" r:id="rId3"/>
  </p:sldMasterIdLst>
  <p:notesMasterIdLst>
    <p:notesMasterId r:id="rId35"/>
  </p:notesMasterIdLst>
  <p:sldIdLst>
    <p:sldId id="302" r:id="rId4"/>
    <p:sldId id="256" r:id="rId5"/>
    <p:sldId id="257" r:id="rId6"/>
    <p:sldId id="296" r:id="rId7"/>
    <p:sldId id="295" r:id="rId8"/>
    <p:sldId id="262" r:id="rId9"/>
    <p:sldId id="269" r:id="rId10"/>
    <p:sldId id="263" r:id="rId11"/>
    <p:sldId id="267" r:id="rId12"/>
    <p:sldId id="270" r:id="rId13"/>
    <p:sldId id="266" r:id="rId14"/>
    <p:sldId id="265" r:id="rId15"/>
    <p:sldId id="25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91" r:id="rId31"/>
    <p:sldId id="292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C2E"/>
    <a:srgbClr val="FF6600"/>
    <a:srgbClr val="0000CC"/>
    <a:srgbClr val="3333FF"/>
    <a:srgbClr val="000000"/>
    <a:srgbClr val="FF7C80"/>
    <a:srgbClr val="FF00FF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094" y="-540"/>
      </p:cViewPr>
      <p:guideLst>
        <p:guide orient="horz" pos="2758"/>
        <p:guide pos="7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D8A24F-BF44-478A-B459-ACD58E31C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2631E-A28F-4597-9C6F-BA09B1F9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ECF1-C03B-460E-8C74-C877EFEF8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F224-1E7D-41AE-98A5-8365DACA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AC8D3-C5A8-4BC7-84EC-4BF919720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F8FC-D613-4A94-922D-877EA9E5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CF2E-2119-4C8D-BEE5-17247E63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325C-18B1-44B1-81D2-5BB18DDE6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5560-7A36-40F6-BF52-6B7E2D08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5F2B-67D9-417D-88B7-F5B997E7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B751-8F17-4533-80CC-0346376F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0B71-4643-4D5A-A9AF-DAC5A533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B7D1-77A3-4630-BAF9-2A502E77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1F15-EB15-4B60-87CE-B8EA6DAF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6E58-D4CC-4AFD-A3B1-BAA33A4D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9C9E-C85A-487A-A26C-C25A43DA1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B7EF-D725-4233-8AEC-C1FEECDE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F996-C1B8-4C63-BB69-7BAC3A339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3" descr="sc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182" t="12029" r="34909" b="38809"/>
          <a:stretch>
            <a:fillRect/>
          </a:stretch>
        </p:blipFill>
        <p:spPr bwMode="auto">
          <a:xfrm>
            <a:off x="6054725" y="2057400"/>
            <a:ext cx="30892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92225-9311-4060-A199-5278EDE08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84684-7602-4520-A9E5-1678B0249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56728-7D90-45DA-9ABE-161F974BF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C5186-E189-44A3-943D-8A90919456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A837A-AA56-442C-93C6-92C163D530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9C4C-2946-4982-B715-19FA7D08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24084-BCDD-47BE-8B14-3A5B1898DC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48B2D-13FC-4BEF-A6B8-EA4CF1B7B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D0B5C-CDA2-4F54-B066-8483E996B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CF4DB-FF70-4D91-93C3-EA0C69F464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316B8-DA14-4873-8DB3-F549B7D5D2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06CF0-AB25-4766-A434-E63EAE3C5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BB6A-9747-4418-8E4B-F1D51AB5F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14D8-53E2-45CB-A157-54022DAB5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2C56-E650-42FA-B1F2-743EC3AC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52AA-A1F0-4D3D-87F8-FBC608DA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69DA-77E1-4CDE-81E8-D93E1FD4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B1BF-F402-4BDF-8447-F934EFFD2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FEC6-7629-47A9-8135-5D162C0E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B2FC2FC-4536-4D52-8A25-9C9FF590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sc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182" t="12029" r="34909" b="38809"/>
          <a:stretch>
            <a:fillRect/>
          </a:stretch>
        </p:blipFill>
        <p:spPr bwMode="auto">
          <a:xfrm>
            <a:off x="5638800" y="2667000"/>
            <a:ext cx="30892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8A09AD2-4246-4A07-91AF-5E009C0A5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sc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182" t="12029" r="34909" b="38809"/>
          <a:stretch>
            <a:fillRect/>
          </a:stretch>
        </p:blipFill>
        <p:spPr bwMode="auto">
          <a:xfrm>
            <a:off x="5638800" y="2667000"/>
            <a:ext cx="30892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FC2FC-4536-4D52-8A25-9C9FF590E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4" descr="sc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182" t="12029" r="34909" b="38809"/>
          <a:stretch>
            <a:fillRect/>
          </a:stretch>
        </p:blipFill>
        <p:spPr bwMode="auto">
          <a:xfrm>
            <a:off x="5638800" y="2667000"/>
            <a:ext cx="30892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28600" y="25908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–III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CRYSTALLOGRAPHY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953000" y="58674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Franklin Gothic Book" pitchFamily="34" charset="0"/>
              </a:rPr>
              <a:t>DEPARTMENT </a:t>
            </a: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 OF APPLIED </a:t>
            </a:r>
            <a:r>
              <a:rPr lang="en-US" b="1" dirty="0">
                <a:solidFill>
                  <a:srgbClr val="FF0000"/>
                </a:solidFill>
                <a:latin typeface="Franklin Gothic Book" pitchFamily="34" charset="0"/>
              </a:rPr>
              <a:t>PHYSICS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283029" y="0"/>
            <a:ext cx="7924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Unit cell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2131" y="1572592"/>
            <a:ext cx="2381583" cy="2752381"/>
          </a:xfrm>
          <a:noFill/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88686" y="1175659"/>
            <a:ext cx="5965372" cy="397031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b="1" dirty="0">
                <a:solidFill>
                  <a:srgbClr val="A50021"/>
                </a:solidFill>
              </a:rPr>
              <a:t>Crystallographic axes :</a:t>
            </a:r>
            <a:r>
              <a:rPr lang="en-US" dirty="0">
                <a:solidFill>
                  <a:srgbClr val="A50021"/>
                </a:solidFill>
              </a:rPr>
              <a:t> These are the lines drawn parallel to </a:t>
            </a:r>
            <a:r>
              <a:rPr lang="en-US" dirty="0" err="1">
                <a:solidFill>
                  <a:srgbClr val="A50021"/>
                </a:solidFill>
              </a:rPr>
              <a:t>to</a:t>
            </a:r>
            <a:r>
              <a:rPr lang="en-US" dirty="0">
                <a:solidFill>
                  <a:srgbClr val="A50021"/>
                </a:solidFill>
              </a:rPr>
              <a:t> the lines of intersection of any three faces of the unit cell , which do not lie in the same plane </a:t>
            </a:r>
            <a:endParaRPr lang="en-US" dirty="0" smtClean="0">
              <a:solidFill>
                <a:srgbClr val="A50021"/>
              </a:solidFill>
            </a:endParaRPr>
          </a:p>
          <a:p>
            <a:pPr algn="just">
              <a:buFontTx/>
              <a:buChar char="•"/>
            </a:pPr>
            <a:endParaRPr lang="en-US" dirty="0">
              <a:solidFill>
                <a:srgbClr val="A50021"/>
              </a:solidFill>
            </a:endParaRPr>
          </a:p>
          <a:p>
            <a:pPr algn="just">
              <a:buFontTx/>
              <a:buChar char="•"/>
            </a:pPr>
            <a:r>
              <a:rPr lang="en-US" b="1" dirty="0">
                <a:solidFill>
                  <a:srgbClr val="A50021"/>
                </a:solidFill>
              </a:rPr>
              <a:t>Lattice constants/Primitives (a, b. c) : </a:t>
            </a:r>
            <a:r>
              <a:rPr lang="en-US" dirty="0">
                <a:solidFill>
                  <a:srgbClr val="A50021"/>
                </a:solidFill>
              </a:rPr>
              <a:t>The three sides of unit cell are called Lattice constants</a:t>
            </a:r>
            <a:r>
              <a:rPr lang="en-US" dirty="0" smtClean="0">
                <a:solidFill>
                  <a:srgbClr val="A50021"/>
                </a:solidFill>
              </a:rPr>
              <a:t>.</a:t>
            </a:r>
          </a:p>
          <a:p>
            <a:pPr algn="just">
              <a:buFontTx/>
              <a:buChar char="•"/>
            </a:pPr>
            <a:endParaRPr lang="en-US" dirty="0">
              <a:solidFill>
                <a:srgbClr val="A50021"/>
              </a:solidFill>
            </a:endParaRPr>
          </a:p>
          <a:p>
            <a:pPr algn="just">
              <a:buFontTx/>
              <a:buChar char="•"/>
            </a:pPr>
            <a:r>
              <a:rPr lang="en-US" b="1" dirty="0">
                <a:solidFill>
                  <a:srgbClr val="A50021"/>
                </a:solidFill>
                <a:sym typeface="Symbol" pitchFamily="18" charset="2"/>
              </a:rPr>
              <a:t>Interfacial angles( </a:t>
            </a:r>
            <a:r>
              <a:rPr lang="el-GR" b="1" dirty="0">
                <a:solidFill>
                  <a:srgbClr val="A50021"/>
                </a:solidFill>
              </a:rPr>
              <a:t>α</a:t>
            </a:r>
            <a:r>
              <a:rPr lang="en-US" b="1" dirty="0">
                <a:solidFill>
                  <a:srgbClr val="A50021"/>
                </a:solidFill>
              </a:rPr>
              <a:t>, </a:t>
            </a:r>
            <a:r>
              <a:rPr lang="el-GR" b="1" dirty="0">
                <a:solidFill>
                  <a:srgbClr val="A50021"/>
                </a:solidFill>
                <a:sym typeface="Symbol" pitchFamily="18" charset="2"/>
              </a:rPr>
              <a:t></a:t>
            </a:r>
            <a:r>
              <a:rPr lang="en-US" b="1" dirty="0">
                <a:solidFill>
                  <a:srgbClr val="A50021"/>
                </a:solidFill>
                <a:sym typeface="Symbol" pitchFamily="18" charset="2"/>
              </a:rPr>
              <a:t>, </a:t>
            </a:r>
            <a:r>
              <a:rPr lang="el-GR" b="1" dirty="0">
                <a:solidFill>
                  <a:srgbClr val="A50021"/>
                </a:solidFill>
                <a:sym typeface="Symbol" pitchFamily="18" charset="2"/>
              </a:rPr>
              <a:t></a:t>
            </a:r>
            <a:r>
              <a:rPr lang="en-US" b="1" dirty="0">
                <a:solidFill>
                  <a:srgbClr val="A50021"/>
                </a:solidFill>
                <a:sym typeface="Symbol" pitchFamily="18" charset="2"/>
              </a:rPr>
              <a:t>) :</a:t>
            </a:r>
            <a:r>
              <a:rPr lang="en-US" dirty="0">
                <a:solidFill>
                  <a:srgbClr val="A50021"/>
                </a:solidFill>
                <a:sym typeface="Symbol" pitchFamily="18" charset="2"/>
              </a:rPr>
              <a:t>The angles between the crystallographic axes of the unit cell are called interfacial angles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.</a:t>
            </a:r>
          </a:p>
          <a:p>
            <a:pPr algn="just">
              <a:buFontTx/>
              <a:buChar char="•"/>
            </a:pPr>
            <a:endParaRPr lang="en-US" dirty="0">
              <a:solidFill>
                <a:srgbClr val="A50021"/>
              </a:solidFill>
              <a:sym typeface="Symbol" pitchFamily="18" charset="2"/>
            </a:endParaRPr>
          </a:p>
          <a:p>
            <a:pPr algn="just">
              <a:buFontTx/>
              <a:buChar char="•"/>
            </a:pPr>
            <a:r>
              <a:rPr lang="en-US" b="1" dirty="0">
                <a:solidFill>
                  <a:srgbClr val="A50021"/>
                </a:solidFill>
              </a:rPr>
              <a:t>Lattice Parameters :</a:t>
            </a:r>
            <a:r>
              <a:rPr lang="en-US" dirty="0">
                <a:solidFill>
                  <a:srgbClr val="A50021"/>
                </a:solidFill>
              </a:rPr>
              <a:t>The axial lengths </a:t>
            </a:r>
            <a:r>
              <a:rPr lang="en-US" dirty="0" err="1">
                <a:solidFill>
                  <a:srgbClr val="A50021"/>
                </a:solidFill>
              </a:rPr>
              <a:t>a,b,c</a:t>
            </a:r>
            <a:r>
              <a:rPr lang="en-US" dirty="0">
                <a:solidFill>
                  <a:srgbClr val="A50021"/>
                </a:solidFill>
              </a:rPr>
              <a:t>, and the three interfacial angles </a:t>
            </a:r>
            <a:r>
              <a:rPr lang="el-GR" b="1" dirty="0">
                <a:solidFill>
                  <a:srgbClr val="A50021"/>
                </a:solidFill>
              </a:rPr>
              <a:t>α</a:t>
            </a:r>
            <a:r>
              <a:rPr lang="en-US" b="1" dirty="0">
                <a:solidFill>
                  <a:srgbClr val="A50021"/>
                </a:solidFill>
              </a:rPr>
              <a:t>, </a:t>
            </a:r>
            <a:r>
              <a:rPr lang="el-GR" b="1" dirty="0">
                <a:solidFill>
                  <a:srgbClr val="A50021"/>
                </a:solidFill>
                <a:sym typeface="Symbol" pitchFamily="18" charset="2"/>
              </a:rPr>
              <a:t></a:t>
            </a:r>
            <a:r>
              <a:rPr lang="en-US" b="1" dirty="0">
                <a:solidFill>
                  <a:srgbClr val="A50021"/>
                </a:solidFill>
                <a:sym typeface="Symbol" pitchFamily="18" charset="2"/>
              </a:rPr>
              <a:t>, </a:t>
            </a:r>
            <a:r>
              <a:rPr lang="el-GR" b="1" dirty="0">
                <a:solidFill>
                  <a:srgbClr val="A50021"/>
                </a:solidFill>
                <a:sym typeface="Symbol" pitchFamily="18" charset="2"/>
              </a:rPr>
              <a:t></a:t>
            </a:r>
            <a:r>
              <a:rPr lang="en-US" dirty="0">
                <a:solidFill>
                  <a:srgbClr val="A50021"/>
                </a:solidFill>
              </a:rPr>
              <a:t> are called as Lattice parameters.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68514" y="187553"/>
            <a:ext cx="8229600" cy="68330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Crystal Systems</a:t>
            </a:r>
          </a:p>
        </p:txBody>
      </p:sp>
      <p:pic>
        <p:nvPicPr>
          <p:cNvPr id="13315" name="Picture 1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4" y="928913"/>
            <a:ext cx="7405461" cy="573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514" y="609600"/>
            <a:ext cx="8621486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Cubic  Lattice  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lattice for which the unit cell is a cube , is called a cubic lattice. 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5275263" y="1958975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>
              <a:solidFill>
                <a:srgbClr val="3333FF"/>
              </a:solidFill>
            </a:endParaRPr>
          </a:p>
        </p:txBody>
      </p:sp>
      <p:sp>
        <p:nvSpPr>
          <p:cNvPr id="14340" name="Rectangle 4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Text Box 52"/>
          <p:cNvSpPr txBox="1">
            <a:spLocks noChangeArrowheads="1"/>
          </p:cNvSpPr>
          <p:nvPr/>
        </p:nvSpPr>
        <p:spPr bwMode="auto">
          <a:xfrm>
            <a:off x="3027363" y="25479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Simple  Cubic (SC)</a:t>
            </a:r>
          </a:p>
        </p:txBody>
      </p:sp>
      <p:sp>
        <p:nvSpPr>
          <p:cNvPr id="14342" name="Text Box 53"/>
          <p:cNvSpPr txBox="1">
            <a:spLocks noChangeArrowheads="1"/>
          </p:cNvSpPr>
          <p:nvPr/>
        </p:nvSpPr>
        <p:spPr bwMode="auto">
          <a:xfrm>
            <a:off x="3057525" y="4160838"/>
            <a:ext cx="318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Body Centered cubic (BCC)</a:t>
            </a:r>
          </a:p>
        </p:txBody>
      </p:sp>
      <p:sp>
        <p:nvSpPr>
          <p:cNvPr id="14343" name="Text Box 54"/>
          <p:cNvSpPr txBox="1">
            <a:spLocks noChangeArrowheads="1"/>
          </p:cNvSpPr>
          <p:nvPr/>
        </p:nvSpPr>
        <p:spPr bwMode="auto">
          <a:xfrm>
            <a:off x="3067050" y="563880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Face Centered cubic (FCC)</a:t>
            </a:r>
          </a:p>
        </p:txBody>
      </p:sp>
      <p:pic>
        <p:nvPicPr>
          <p:cNvPr id="14344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63" y="16240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3333750"/>
            <a:ext cx="1600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6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675" y="5006975"/>
            <a:ext cx="1600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283029" y="202066"/>
            <a:ext cx="8229600" cy="72684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Unit Cell Characteristics</a:t>
            </a:r>
            <a:endParaRPr lang="en-US" sz="28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6" name="Rectangle 4"/>
          <p:cNvSpPr>
            <a:spLocks noGrp="1" noChangeArrowheads="1"/>
          </p:cNvSpPr>
          <p:nvPr>
            <p:ph idx="1"/>
          </p:nvPr>
        </p:nvSpPr>
        <p:spPr>
          <a:xfrm>
            <a:off x="432481" y="1360714"/>
            <a:ext cx="7693025" cy="4435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Unit Cell Volume, 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(1-cos</a:t>
            </a:r>
            <a:r>
              <a:rPr lang="en-US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-cos</a:t>
            </a:r>
            <a:r>
              <a:rPr lang="en-US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-cos</a:t>
            </a:r>
            <a:r>
              <a:rPr lang="en-US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+2coscoscos)</a:t>
            </a:r>
            <a:endParaRPr lang="en-US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Effective Number of Atoms per Unit Cell, 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Atomic Radius 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Nearest </a:t>
            </a:r>
            <a:r>
              <a:rPr lang="en-US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Neighbour</a:t>
            </a: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distance 2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Coordination Number,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CN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Atomic Packing Fraction, 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APF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APF</a:t>
            </a:r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Zv</a:t>
            </a:r>
            <a:r>
              <a:rPr lang="en-US" sz="2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Void Space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Void Space = (1- </a:t>
            </a:r>
            <a:r>
              <a:rPr lang="en-US" sz="2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APF</a:t>
            </a:r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) x 100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  = ZM / N</a:t>
            </a:r>
            <a:r>
              <a:rPr lang="en-US" sz="2400" b="1" i="1" baseline="-25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95086" y="1304925"/>
            <a:ext cx="7939314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en-US" sz="2400" b="1" dirty="0"/>
              <a:t>Unit Cell Volume, </a:t>
            </a:r>
            <a:r>
              <a:rPr lang="en-US" sz="2400" b="1" i="1" dirty="0"/>
              <a:t>V</a:t>
            </a:r>
            <a:br>
              <a:rPr lang="en-US" sz="2400" b="1" i="1" dirty="0"/>
            </a:br>
            <a:endParaRPr lang="en-US" sz="2400" b="1" i="1" dirty="0"/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endParaRPr lang="en-US" sz="2400" b="1" i="1" dirty="0"/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 b="1" i="1" dirty="0"/>
              <a:t>V</a:t>
            </a:r>
            <a:r>
              <a:rPr lang="en-US" sz="2200" b="1" dirty="0"/>
              <a:t> = </a:t>
            </a:r>
            <a:r>
              <a:rPr lang="en-US" sz="2200" b="1" i="1" dirty="0"/>
              <a:t>a b c </a:t>
            </a:r>
            <a:r>
              <a:rPr lang="en-US" sz="2200" b="1" dirty="0"/>
              <a:t>(1-cos</a:t>
            </a:r>
            <a:r>
              <a:rPr lang="en-US" sz="2200" b="1" baseline="30000" dirty="0"/>
              <a:t>2</a:t>
            </a:r>
            <a:r>
              <a:rPr lang="en-US" sz="2200" b="1" dirty="0">
                <a:sym typeface="Symbol" pitchFamily="18" charset="2"/>
              </a:rPr>
              <a:t>-cos</a:t>
            </a:r>
            <a:r>
              <a:rPr lang="en-US" sz="2200" b="1" baseline="30000" dirty="0">
                <a:sym typeface="Symbol" pitchFamily="18" charset="2"/>
              </a:rPr>
              <a:t>2</a:t>
            </a:r>
            <a:r>
              <a:rPr lang="en-US" sz="2200" b="1" dirty="0">
                <a:sym typeface="Symbol" pitchFamily="18" charset="2"/>
              </a:rPr>
              <a:t>-cos</a:t>
            </a:r>
            <a:r>
              <a:rPr lang="en-US" sz="2200" b="1" baseline="30000" dirty="0">
                <a:sym typeface="Symbol" pitchFamily="18" charset="2"/>
              </a:rPr>
              <a:t>2</a:t>
            </a:r>
            <a:r>
              <a:rPr lang="en-US" sz="2200" b="1" dirty="0">
                <a:sym typeface="Symbol" pitchFamily="18" charset="2"/>
              </a:rPr>
              <a:t>+2coscoscos)</a:t>
            </a:r>
            <a:r>
              <a:rPr lang="en-US" sz="2200" b="1" baseline="30000" dirty="0">
                <a:sym typeface="Symbol" pitchFamily="18" charset="2"/>
              </a:rPr>
              <a:t>1/2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b="1" baseline="30000" dirty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600" b="1" dirty="0">
                <a:sym typeface="Symbol" pitchFamily="18" charset="2"/>
              </a:rPr>
              <a:t>For Cubic unit cell  a=b= c= &amp;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600" b="1" dirty="0">
                <a:sym typeface="Symbol" pitchFamily="18" charset="2"/>
              </a:rPr>
              <a:t>                                 ===90 hence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600" b="1" dirty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 b="1" dirty="0">
                <a:sym typeface="Symbol" pitchFamily="18" charset="2"/>
              </a:rPr>
              <a:t>			V = a</a:t>
            </a:r>
            <a:r>
              <a:rPr lang="en-US" sz="2200" b="1" baseline="30000" dirty="0">
                <a:sym typeface="Symbol" pitchFamily="18" charset="2"/>
              </a:rPr>
              <a:t>3 </a:t>
            </a:r>
            <a:r>
              <a:rPr lang="en-US" sz="2200" b="1" dirty="0">
                <a:sym typeface="Symbol" pitchFamily="18" charset="2"/>
              </a:rPr>
              <a:t>for SC, BCC &amp; FCC unit cell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b="1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OF  UNIT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CELLS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1000"/>
            <a:ext cx="7856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1">
                <a:solidFill>
                  <a:srgbClr val="000099"/>
                </a:solidFill>
              </a:rPr>
              <a:t>2.  Effective Number of Atoms per Unit Cell, </a:t>
            </a:r>
            <a:r>
              <a:rPr lang="en-US" sz="2800" b="1" i="1">
                <a:solidFill>
                  <a:srgbClr val="000099"/>
                </a:solidFill>
              </a:rPr>
              <a:t>Z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5029200"/>
            <a:ext cx="304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= </a:t>
            </a:r>
            <a:r>
              <a: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1/8  x 8 ( corners/cell)</a:t>
            </a:r>
          </a:p>
          <a:p>
            <a:pPr eaLnBrk="1" hangingPunct="1">
              <a:defRPr/>
            </a:pPr>
            <a:r>
              <a:rPr lang="en-US" sz="1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 atom/unit cell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28600" y="17526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6019800" y="17526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2971800" y="17526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179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2630488" cy="272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895600" y="5080000"/>
            <a:ext cx="2903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= </a:t>
            </a:r>
            <a:r>
              <a:rPr lang="en-US" sz="1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1(body centre atom/unit cell)</a:t>
            </a:r>
          </a:p>
          <a:p>
            <a:pPr>
              <a:defRPr/>
            </a:pPr>
            <a:r>
              <a:rPr lang="en-US" sz="1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+1/8x 8( corners/cell)</a:t>
            </a:r>
          </a:p>
          <a:p>
            <a:pPr>
              <a:defRPr/>
            </a:pPr>
            <a:r>
              <a:rPr lang="en-US" sz="14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1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2 atoms/unit cell</a:t>
            </a:r>
            <a:endParaRPr lang="en-US" sz="1400" b="1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2590800" cy="2524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5926138" y="5029200"/>
            <a:ext cx="3217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= </a:t>
            </a:r>
            <a:r>
              <a:rPr lang="en-US" sz="1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½ (atom/face) x 6(faces/unit cell)</a:t>
            </a:r>
          </a:p>
          <a:p>
            <a:pPr>
              <a:defRPr/>
            </a:pPr>
            <a:r>
              <a:rPr lang="en-US" sz="1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+1/8x 8( corners/cell)</a:t>
            </a:r>
          </a:p>
          <a:p>
            <a:pPr>
              <a:defRPr/>
            </a:pPr>
            <a:r>
              <a:rPr lang="en-US" sz="14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1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4atoms/unit cell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460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85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  <a:p>
            <a:pPr algn="ctr"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/2</a:t>
            </a: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66058" y="228600"/>
            <a:ext cx="5433106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rgbClr val="000099"/>
                </a:solidFill>
              </a:rPr>
              <a:t>3.  Atomic radius , r</a:t>
            </a:r>
            <a:endParaRPr lang="en-US" sz="2800" b="1" i="1" dirty="0">
              <a:solidFill>
                <a:srgbClr val="000099"/>
              </a:solidFill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46050" y="8382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5937250" y="8382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889250" y="8382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2854325" cy="300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590800" y="4114800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diagonal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 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4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en-US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AC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CG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= (AB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BC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+ CG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 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4r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a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a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4r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=(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/4)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19200"/>
            <a:ext cx="2303463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6248400" y="3962400"/>
            <a:ext cx="2590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diagonal 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 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4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en-US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AB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BC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>
              <a:lnSpc>
                <a:spcPct val="130000"/>
              </a:lnSpc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4r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a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i="1" baseline="3000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0000"/>
              </a:lnSpc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4r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lnSpc>
                <a:spcPct val="13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=(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/4) 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= a / 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478971" y="152400"/>
            <a:ext cx="677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Nearest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neighbour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distance, 2</a:t>
            </a:r>
            <a:r>
              <a:rPr lang="en-US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46050" y="15240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937250" y="15240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2889250" y="15240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806450" y="5105400"/>
            <a:ext cx="850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/2</a:t>
            </a: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  <a:p>
            <a:pPr algn="ctr">
              <a:defRPr/>
            </a:pP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3657600" y="5029200"/>
            <a:ext cx="144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=(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/4)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  <a:p>
            <a:pPr algn="ctr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(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/2)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934200" y="5105400"/>
            <a:ext cx="1382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a / 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endParaRPr lang="en-US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a/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2039938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2200"/>
            <a:ext cx="1693863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420914" y="228600"/>
            <a:ext cx="650852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Coordination Number, </a:t>
            </a:r>
            <a:r>
              <a:rPr lang="en-US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2805113" cy="313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990600" y="5257800"/>
            <a:ext cx="90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6</a:t>
            </a: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0" y="16002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5791200" y="16002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743200" y="16002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2462213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3810000" y="5181600"/>
            <a:ext cx="90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8</a:t>
            </a:r>
            <a:endParaRPr lang="en-US" b="1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91000"/>
            <a:ext cx="1439863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133600"/>
            <a:ext cx="2590800" cy="198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7467600" y="5867400"/>
            <a:ext cx="102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12</a:t>
            </a:r>
            <a:endParaRPr lang="en-US" b="1" i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i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16002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5791200" y="16002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743200" y="16002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32230" y="282575"/>
            <a:ext cx="734014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Atomic Packing Fraction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5994400" y="2057400"/>
            <a:ext cx="32258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APF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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/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FCC cell, Z = 4</a:t>
            </a:r>
          </a:p>
          <a:p>
            <a:pPr>
              <a:lnSpc>
                <a:spcPct val="140000"/>
              </a:lnSpc>
              <a:buFont typeface="Symbol" pitchFamily="18" charset="2"/>
              <a:buChar char="u"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=volume of spherical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 </a:t>
            </a:r>
          </a:p>
          <a:p>
            <a:pPr>
              <a:lnSpc>
                <a:spcPct val="140000"/>
              </a:lnSpc>
              <a:buFont typeface="Symbol" pitchFamily="18" charset="2"/>
              <a:buChar char="u"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4/3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r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 = volume of the unit cell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a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r)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APF = [4 x (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4/3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r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)]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 / [16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</a:t>
            </a:r>
            <a:r>
              <a:rPr lang="en-US" b="1" i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]</a:t>
            </a:r>
            <a:endParaRPr lang="en-US" b="1" i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APF =  /3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2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0.74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667000" y="2057400"/>
            <a:ext cx="44196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APF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(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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)/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BCC cell, Z = 2</a:t>
            </a:r>
          </a:p>
          <a:p>
            <a:pPr>
              <a:lnSpc>
                <a:spcPct val="140000"/>
              </a:lnSpc>
              <a:buFont typeface="Symbol" pitchFamily="18" charset="2"/>
              <a:buChar char="u"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=volume of spherical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 </a:t>
            </a:r>
          </a:p>
          <a:p>
            <a:pPr>
              <a:lnSpc>
                <a:spcPct val="140000"/>
              </a:lnSpc>
              <a:buFont typeface="Symbol" pitchFamily="18" charset="2"/>
              <a:buChar char="u"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4/3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r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V = volume of the unit cell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 = a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(4r/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64r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/3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</a:t>
            </a:r>
            <a:endParaRPr lang="en-US" b="1" i="1" baseline="3000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APF = [2 x (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r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)]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 / [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64r</a:t>
            </a:r>
            <a:r>
              <a:rPr lang="en-US" b="1" i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/ 3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3]</a:t>
            </a:r>
            <a:endParaRPr lang="en-US" b="1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APF =  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3</a:t>
            </a:r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/8 = 0.68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-76200" y="2057400"/>
            <a:ext cx="30734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APF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(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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)/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SC cell, Z = 1</a:t>
            </a:r>
          </a:p>
          <a:p>
            <a:pPr>
              <a:lnSpc>
                <a:spcPct val="140000"/>
              </a:lnSpc>
              <a:buFont typeface="Symbol" pitchFamily="18" charset="2"/>
              <a:buChar char="u"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=volume of spherical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</a:t>
            </a:r>
          </a:p>
          <a:p>
            <a:pPr>
              <a:lnSpc>
                <a:spcPct val="140000"/>
              </a:lnSpc>
              <a:buFont typeface="Symbol" pitchFamily="18" charset="2"/>
              <a:buChar char="u"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4/3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r</a:t>
            </a:r>
            <a:r>
              <a:rPr lang="en-US" b="1" i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 = volume of the unit cell 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a</a:t>
            </a:r>
            <a:r>
              <a:rPr lang="en-US" b="1" i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(2r)</a:t>
            </a:r>
            <a:r>
              <a:rPr lang="en-US" b="1" i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8r</a:t>
            </a:r>
            <a:r>
              <a:rPr lang="en-US" b="1" i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APF = [1 x (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4/3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r</a:t>
            </a:r>
            <a:r>
              <a:rPr lang="en-US" b="1" i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)]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 / 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(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8r</a:t>
            </a:r>
            <a:r>
              <a:rPr lang="en-US" b="1" i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APF = /6 = 0.52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78971" y="769257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Crystallography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888" y="2736850"/>
            <a:ext cx="7010400" cy="21923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l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Experimental science of determining the arrangement of atoms in solids  and study physical properties of solid.  </a:t>
            </a:r>
          </a:p>
          <a:p>
            <a:pPr algn="just" eaLnBrk="1" hangingPunct="1">
              <a:buFont typeface="Wingdings" pitchFamily="2" charset="2"/>
              <a:buChar char="l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l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Scientific study of crystals.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28956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5937250" y="2909888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2743200" y="28956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2819400" y="282575"/>
            <a:ext cx="269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Voids Space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0" y="3581400"/>
            <a:ext cx="3200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Void Space = [1-0.52] x 100 	     = 48%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971800" y="3505200"/>
            <a:ext cx="3200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Void Space = [1-0.68] x 100 = 32%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943600" y="3559175"/>
            <a:ext cx="3124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Void Space = [1-0.74] x 100 	     = 26%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1752600" y="1600200"/>
            <a:ext cx="5181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Void Space = [1- APF]</a:t>
            </a: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 x 100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 </a:t>
            </a:r>
            <a:endParaRPr lang="en-US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435429" y="304800"/>
            <a:ext cx="4974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7.Dens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0" y="4129088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 Cubic Cell (SC)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2743200" y="41148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centered Cubic (BCC)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5937250" y="41148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Centered Cubic  (FCC)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400800" y="4572000"/>
            <a:ext cx="2401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</a:t>
            </a:r>
            <a:r>
              <a:rPr lang="en-US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ZM/VN</a:t>
            </a:r>
            <a:r>
              <a:rPr lang="en-US" b="1" i="1" baseline="-25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For FCC, Z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4</a:t>
            </a: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Hence,  = 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4M/(N</a:t>
            </a:r>
            <a:r>
              <a:rPr lang="en-US" b="1" baseline="-25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 baseline="300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</a:p>
          <a:p>
            <a:pPr>
              <a:lnSpc>
                <a:spcPct val="140000"/>
              </a:lnSpc>
              <a:defRPr/>
            </a:pPr>
            <a:endParaRPr lang="en-US" b="1" i="1" baseline="-2500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2971800" y="4572000"/>
            <a:ext cx="2401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</a:t>
            </a:r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ZM/VN</a:t>
            </a:r>
            <a:r>
              <a:rPr lang="en-US" b="1" i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for BCC, Z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2</a:t>
            </a: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Hence,  = 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2M/(N</a:t>
            </a:r>
            <a:r>
              <a:rPr lang="en-US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</a:p>
          <a:p>
            <a:pPr>
              <a:lnSpc>
                <a:spcPct val="140000"/>
              </a:lnSpc>
              <a:defRPr/>
            </a:pPr>
            <a:endParaRPr lang="en-US" b="1" i="1" baseline="-2500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80025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Mass/Volume = ZW/V ;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where W = mass of each atom given by M/N</a:t>
            </a:r>
            <a:r>
              <a:rPr lang="en-US" b="1" i="1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where M is molecular weight of the material and N</a:t>
            </a:r>
            <a:r>
              <a:rPr lang="en-US" b="1" i="1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is Avogrado number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Hence 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ZM/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(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VN</a:t>
            </a:r>
            <a:r>
              <a:rPr lang="en-US" b="1" i="1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endParaRPr lang="en-US" b="1" i="1" baseline="-250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152400" y="4572000"/>
            <a:ext cx="2401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ZM/VN</a:t>
            </a:r>
            <a:r>
              <a:rPr lang="en-US" b="1" i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for SC, Z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= 1</a:t>
            </a: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Hence,  = 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1M/(N</a:t>
            </a:r>
            <a:r>
              <a:rPr 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</a:p>
          <a:p>
            <a:pPr>
              <a:lnSpc>
                <a:spcPct val="140000"/>
              </a:lnSpc>
              <a:defRPr/>
            </a:pPr>
            <a:endParaRPr lang="en-US" b="1" i="1" baseline="-250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971" y="402772"/>
            <a:ext cx="7772400" cy="75837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132" y="1618013"/>
            <a:ext cx="7772400" cy="381692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The vacant space between the atoms in the crystal are called voids or interstices</a:t>
            </a:r>
          </a:p>
          <a:p>
            <a:pPr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•"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Three dimensional arrangement of spheres gives rise to voids between their curved surfaces</a:t>
            </a:r>
          </a:p>
          <a:p>
            <a:pPr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•"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Mainly two kinds of voids in a close packed structure</a:t>
            </a:r>
          </a:p>
          <a:p>
            <a:pPr lvl="1"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–"/>
            </a:pPr>
            <a:r>
              <a:rPr lang="en-US" sz="2000" b="1" dirty="0" smtClean="0">
                <a:solidFill>
                  <a:srgbClr val="C00000"/>
                </a:solidFill>
              </a:rPr>
              <a:t>Tetrahedral</a:t>
            </a:r>
          </a:p>
          <a:p>
            <a:pPr lvl="1" algn="just" eaLnBrk="1" hangingPunct="1">
              <a:lnSpc>
                <a:spcPct val="90000"/>
              </a:lnSpc>
              <a:buClr>
                <a:srgbClr val="0000CC"/>
              </a:buClr>
              <a:buFontTx/>
              <a:buChar char="–"/>
            </a:pPr>
            <a:r>
              <a:rPr lang="en-US" sz="2000" b="1" dirty="0" smtClean="0">
                <a:solidFill>
                  <a:srgbClr val="C00000"/>
                </a:solidFill>
              </a:rPr>
              <a:t>Octahedral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2743200"/>
            <a:ext cx="1662113" cy="1676400"/>
          </a:xfrm>
          <a:noFill/>
        </p:spPr>
      </p:pic>
      <p:pic>
        <p:nvPicPr>
          <p:cNvPr id="2150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9545975">
            <a:off x="4814888" y="2894013"/>
            <a:ext cx="1662112" cy="1674812"/>
          </a:xfr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Tetrahedral Void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Produced by a sphere fitting into the valley formed between three adjacent spheres of a closed pack structure.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centers of four atoms are joined, a regular tetrahedron is produced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vacant site enclosed by the tetrahedron is called tetrahedral void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fourth sphere belongs to upper layer- upright tetrahedral void, else, inverted..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486400" y="444500"/>
            <a:ext cx="1447800" cy="1443038"/>
          </a:xfrm>
          <a:prstGeom prst="ellipse">
            <a:avLst/>
          </a:prstGeom>
          <a:solidFill>
            <a:srgbClr val="7596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6934200" y="444500"/>
            <a:ext cx="1447800" cy="1443038"/>
          </a:xfrm>
          <a:prstGeom prst="ellipse">
            <a:avLst/>
          </a:prstGeom>
          <a:solidFill>
            <a:srgbClr val="7596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6210300" y="1681163"/>
            <a:ext cx="1447800" cy="1443037"/>
          </a:xfrm>
          <a:prstGeom prst="ellipse">
            <a:avLst/>
          </a:prstGeom>
          <a:solidFill>
            <a:srgbClr val="7596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Oval 9"/>
          <p:cNvSpPr>
            <a:spLocks noChangeArrowheads="1"/>
          </p:cNvSpPr>
          <p:nvPr/>
        </p:nvSpPr>
        <p:spPr bwMode="auto">
          <a:xfrm>
            <a:off x="6210300" y="949325"/>
            <a:ext cx="1447800" cy="1443038"/>
          </a:xfrm>
          <a:prstGeom prst="ellipse">
            <a:avLst/>
          </a:prstGeom>
          <a:gradFill rotWithShape="1">
            <a:gsLst>
              <a:gs pos="0">
                <a:srgbClr val="7596FF">
                  <a:alpha val="75000"/>
                </a:srgbClr>
              </a:gs>
              <a:gs pos="100000">
                <a:srgbClr val="7596FF">
                  <a:alpha val="75000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H="1">
            <a:off x="6934200" y="11303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6172200" y="11303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 flipH="1">
            <a:off x="6172200" y="11303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72200" y="1130300"/>
            <a:ext cx="1524000" cy="1371600"/>
            <a:chOff x="3888" y="1296"/>
            <a:chExt cx="960" cy="864"/>
          </a:xfrm>
        </p:grpSpPr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 flipV="1">
              <a:off x="4368" y="1296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5"/>
            <p:cNvSpPr>
              <a:spLocks noChangeShapeType="1"/>
            </p:cNvSpPr>
            <p:nvPr/>
          </p:nvSpPr>
          <p:spPr bwMode="auto">
            <a:xfrm>
              <a:off x="4368" y="15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H="1" flipV="1">
              <a:off x="3888" y="1296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00600"/>
            <a:ext cx="1600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9" grpId="0" animBg="1"/>
      <p:bldP spid="215050" grpId="0" animBg="1"/>
      <p:bldP spid="215051" grpId="0" animBg="1"/>
      <p:bldP spid="2150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431130">
            <a:off x="4627563" y="3349625"/>
            <a:ext cx="1971675" cy="1817688"/>
          </a:xfrm>
          <a:noFill/>
        </p:spPr>
      </p:pic>
      <p:pic>
        <p:nvPicPr>
          <p:cNvPr id="21606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440261">
            <a:off x="7101605" y="3287486"/>
            <a:ext cx="1738312" cy="1884363"/>
          </a:xfrm>
          <a:noFill/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51543" y="274638"/>
            <a:ext cx="6849382" cy="770391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Octahedral Void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267200" cy="52578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2000" dirty="0" smtClean="0"/>
              <a:t>Produced when a void formed by three adjacent spheres in one layer comes on the top of the void formed by three spheres in contact in the adjacent layer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2000" dirty="0" smtClean="0"/>
              <a:t>Surrounded by six spheres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2000" dirty="0" smtClean="0"/>
              <a:t>The centers of the three spheres in a layer comes exactly on the top of the triangular peripheral valleys formed by the spheres in the bottom layer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2000" dirty="0" smtClean="0"/>
              <a:t>Octahedron is obtained on joining centers of six spheres, hence space enclosed is called octahedral void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334000" y="609600"/>
            <a:ext cx="1524000" cy="1524000"/>
          </a:xfrm>
          <a:prstGeom prst="ellipse">
            <a:avLst/>
          </a:prstGeom>
          <a:solidFill>
            <a:srgbClr val="7596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6858000" y="609600"/>
            <a:ext cx="1524000" cy="1524000"/>
          </a:xfrm>
          <a:prstGeom prst="ellipse">
            <a:avLst/>
          </a:prstGeom>
          <a:solidFill>
            <a:srgbClr val="7596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064250" y="1905000"/>
            <a:ext cx="1524000" cy="1524000"/>
          </a:xfrm>
          <a:prstGeom prst="ellipse">
            <a:avLst/>
          </a:prstGeom>
          <a:solidFill>
            <a:srgbClr val="7596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3" name="Oval 9"/>
          <p:cNvSpPr>
            <a:spLocks noChangeArrowheads="1"/>
          </p:cNvSpPr>
          <p:nvPr/>
        </p:nvSpPr>
        <p:spPr bwMode="auto">
          <a:xfrm>
            <a:off x="6096000" y="152400"/>
            <a:ext cx="1524000" cy="1524000"/>
          </a:xfrm>
          <a:prstGeom prst="ellipse">
            <a:avLst/>
          </a:prstGeom>
          <a:gradFill rotWithShape="1">
            <a:gsLst>
              <a:gs pos="0">
                <a:srgbClr val="7596FF">
                  <a:alpha val="75000"/>
                </a:srgbClr>
              </a:gs>
              <a:gs pos="100000">
                <a:srgbClr val="7596FF">
                  <a:alpha val="75000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Oval 10"/>
          <p:cNvSpPr>
            <a:spLocks noChangeArrowheads="1"/>
          </p:cNvSpPr>
          <p:nvPr/>
        </p:nvSpPr>
        <p:spPr bwMode="auto">
          <a:xfrm>
            <a:off x="6858000" y="1447800"/>
            <a:ext cx="1524000" cy="1524000"/>
          </a:xfrm>
          <a:prstGeom prst="ellipse">
            <a:avLst/>
          </a:prstGeom>
          <a:gradFill rotWithShape="1">
            <a:gsLst>
              <a:gs pos="0">
                <a:srgbClr val="7596FF">
                  <a:alpha val="75000"/>
                </a:srgbClr>
              </a:gs>
              <a:gs pos="100000">
                <a:srgbClr val="7596FF">
                  <a:alpha val="75000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Oval 11"/>
          <p:cNvSpPr>
            <a:spLocks noChangeArrowheads="1"/>
          </p:cNvSpPr>
          <p:nvPr/>
        </p:nvSpPr>
        <p:spPr bwMode="auto">
          <a:xfrm>
            <a:off x="5334000" y="1447800"/>
            <a:ext cx="1524000" cy="1524000"/>
          </a:xfrm>
          <a:prstGeom prst="ellipse">
            <a:avLst/>
          </a:prstGeom>
          <a:gradFill rotWithShape="1">
            <a:gsLst>
              <a:gs pos="0">
                <a:srgbClr val="7596FF">
                  <a:alpha val="75000"/>
                </a:srgbClr>
              </a:gs>
              <a:gs pos="100000">
                <a:srgbClr val="7596FF">
                  <a:alpha val="75000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0" y="1295400"/>
            <a:ext cx="1524000" cy="1371600"/>
            <a:chOff x="3936" y="1920"/>
            <a:chExt cx="960" cy="864"/>
          </a:xfrm>
        </p:grpSpPr>
        <p:sp>
          <p:nvSpPr>
            <p:cNvPr id="29721" name="Line 13"/>
            <p:cNvSpPr>
              <a:spLocks noChangeShapeType="1"/>
            </p:cNvSpPr>
            <p:nvPr/>
          </p:nvSpPr>
          <p:spPr bwMode="auto">
            <a:xfrm flipH="1">
              <a:off x="4416" y="1920"/>
              <a:ext cx="48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4"/>
            <p:cNvSpPr>
              <a:spLocks noChangeShapeType="1"/>
            </p:cNvSpPr>
            <p:nvPr/>
          </p:nvSpPr>
          <p:spPr bwMode="auto">
            <a:xfrm>
              <a:off x="3936" y="1920"/>
              <a:ext cx="48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5"/>
            <p:cNvSpPr>
              <a:spLocks noChangeShapeType="1"/>
            </p:cNvSpPr>
            <p:nvPr/>
          </p:nvSpPr>
          <p:spPr bwMode="auto">
            <a:xfrm flipH="1">
              <a:off x="3936" y="19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flipV="1">
            <a:off x="6096000" y="838200"/>
            <a:ext cx="1524000" cy="1371600"/>
            <a:chOff x="3936" y="1920"/>
            <a:chExt cx="960" cy="864"/>
          </a:xfrm>
        </p:grpSpPr>
        <p:sp>
          <p:nvSpPr>
            <p:cNvPr id="29718" name="Line 17"/>
            <p:cNvSpPr>
              <a:spLocks noChangeShapeType="1"/>
            </p:cNvSpPr>
            <p:nvPr/>
          </p:nvSpPr>
          <p:spPr bwMode="auto">
            <a:xfrm flipH="1">
              <a:off x="4416" y="1920"/>
              <a:ext cx="48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/>
            <p:cNvSpPr>
              <a:spLocks noChangeShapeType="1"/>
            </p:cNvSpPr>
            <p:nvPr/>
          </p:nvSpPr>
          <p:spPr bwMode="auto">
            <a:xfrm>
              <a:off x="3936" y="1920"/>
              <a:ext cx="48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9"/>
            <p:cNvSpPr>
              <a:spLocks noChangeShapeType="1"/>
            </p:cNvSpPr>
            <p:nvPr/>
          </p:nvSpPr>
          <p:spPr bwMode="auto">
            <a:xfrm flipH="1">
              <a:off x="3936" y="19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96000" y="838200"/>
            <a:ext cx="1524000" cy="1828800"/>
            <a:chOff x="3936" y="1632"/>
            <a:chExt cx="960" cy="1152"/>
          </a:xfrm>
        </p:grpSpPr>
        <p:sp>
          <p:nvSpPr>
            <p:cNvPr id="29712" name="Line 21"/>
            <p:cNvSpPr>
              <a:spLocks noChangeShapeType="1"/>
            </p:cNvSpPr>
            <p:nvPr/>
          </p:nvSpPr>
          <p:spPr bwMode="auto">
            <a:xfrm flipV="1">
              <a:off x="3936" y="1632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2"/>
            <p:cNvSpPr>
              <a:spLocks noChangeShapeType="1"/>
            </p:cNvSpPr>
            <p:nvPr/>
          </p:nvSpPr>
          <p:spPr bwMode="auto">
            <a:xfrm flipV="1">
              <a:off x="4416" y="2496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23"/>
            <p:cNvSpPr>
              <a:spLocks noChangeShapeType="1"/>
            </p:cNvSpPr>
            <p:nvPr/>
          </p:nvSpPr>
          <p:spPr bwMode="auto">
            <a:xfrm>
              <a:off x="4416" y="1632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4"/>
            <p:cNvSpPr>
              <a:spLocks noChangeShapeType="1"/>
            </p:cNvSpPr>
            <p:nvPr/>
          </p:nvSpPr>
          <p:spPr bwMode="auto">
            <a:xfrm>
              <a:off x="3936" y="2496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5"/>
            <p:cNvSpPr>
              <a:spLocks noChangeShapeType="1"/>
            </p:cNvSpPr>
            <p:nvPr/>
          </p:nvSpPr>
          <p:spPr bwMode="auto">
            <a:xfrm>
              <a:off x="4896" y="19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6"/>
            <p:cNvSpPr>
              <a:spLocks noChangeShapeType="1"/>
            </p:cNvSpPr>
            <p:nvPr/>
          </p:nvSpPr>
          <p:spPr bwMode="auto">
            <a:xfrm>
              <a:off x="3936" y="19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609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05400"/>
            <a:ext cx="1752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3" grpId="0" animBg="1"/>
      <p:bldP spid="216074" grpId="0" animBg="1"/>
      <p:bldP spid="2160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228600"/>
            <a:ext cx="5072062" cy="3554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17091" name="Group 3"/>
          <p:cNvGraphicFramePr>
            <a:graphicFrameLocks noGrp="1"/>
          </p:cNvGraphicFramePr>
          <p:nvPr/>
        </p:nvGraphicFramePr>
        <p:xfrm>
          <a:off x="609600" y="4211638"/>
          <a:ext cx="8305800" cy="219456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Tetrahedral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 voids per sphere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void per 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Surrounded by four atoms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Surrounded by six atoms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Smaller in size and greater in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Bigger in size and smaller in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137" y="252146"/>
            <a:ext cx="7772400" cy="705798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Miller Indices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444" y="976085"/>
            <a:ext cx="8581241" cy="105591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Miller Indices are the reciprocals of the intercepts made by the plane on the crystallographic axes, when reduced to smallest integers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168" y="2010620"/>
            <a:ext cx="7923545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Procedure for finding the Miller Indices</a:t>
            </a:r>
          </a:p>
          <a:p>
            <a:pPr algn="just" eaLnBrk="1" hangingPunct="1">
              <a:lnSpc>
                <a:spcPct val="120000"/>
              </a:lnSpc>
            </a:pPr>
            <a:endParaRPr lang="en-US" b="1" i="1" dirty="0" smtClean="0"/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Identify the intercepts of planes along three crystallographic axes (The coordinates of the points of interception are expressed as integral multiples of the axial lengths in the respective directions)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Determine the reciprocals of the integers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 the reciprocals to the smallest set of integers h, k, l by taking LCM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(h k l) represent Miller Indices</a:t>
            </a:r>
          </a:p>
          <a:p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Miller Indices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96900" y="2454275"/>
            <a:ext cx="2635250" cy="26368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265238" y="2454275"/>
            <a:ext cx="0" cy="199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243013" y="4435475"/>
            <a:ext cx="198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606425" y="4445000"/>
            <a:ext cx="646113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47675" y="2951163"/>
            <a:ext cx="347663" cy="3492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1939925" y="3349625"/>
            <a:ext cx="347663" cy="347663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746125" y="3648075"/>
            <a:ext cx="347663" cy="34925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641475" y="4494213"/>
            <a:ext cx="347663" cy="347662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735263" y="3598863"/>
            <a:ext cx="347662" cy="3476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1739900" y="2652713"/>
            <a:ext cx="349250" cy="3492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38150" y="4892675"/>
            <a:ext cx="347663" cy="3476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2397125" y="4892675"/>
            <a:ext cx="347663" cy="3476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3062288" y="4254500"/>
            <a:ext cx="347662" cy="3476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1093788" y="4244975"/>
            <a:ext cx="347662" cy="34925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1093788" y="2305050"/>
            <a:ext cx="347662" cy="3476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3052763" y="2305050"/>
            <a:ext cx="347662" cy="3476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2387600" y="2951163"/>
            <a:ext cx="347663" cy="3492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1343025" y="3848100"/>
            <a:ext cx="347663" cy="3476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3588327" y="2852738"/>
            <a:ext cx="18980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intercepts</a:t>
            </a:r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3810000" y="38290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reciprocals</a:t>
            </a:r>
          </a:p>
        </p:txBody>
      </p:sp>
      <p:sp>
        <p:nvSpPr>
          <p:cNvPr id="225303" name="Text Box 23"/>
          <p:cNvSpPr txBox="1">
            <a:spLocks noChangeArrowheads="1"/>
          </p:cNvSpPr>
          <p:nvPr/>
        </p:nvSpPr>
        <p:spPr bwMode="auto">
          <a:xfrm>
            <a:off x="3810000" y="468312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Miller Indices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3124200"/>
            <a:ext cx="2971800" cy="2590800"/>
            <a:chOff x="768" y="2832"/>
            <a:chExt cx="1872" cy="1632"/>
          </a:xfrm>
        </p:grpSpPr>
        <p:sp>
          <p:nvSpPr>
            <p:cNvPr id="36915" name="Rectangle 25"/>
            <p:cNvSpPr>
              <a:spLocks noChangeArrowheads="1"/>
            </p:cNvSpPr>
            <p:nvPr/>
          </p:nvSpPr>
          <p:spPr bwMode="auto">
            <a:xfrm>
              <a:off x="1152" y="2832"/>
              <a:ext cx="1253" cy="1254"/>
            </a:xfrm>
            <a:prstGeom prst="rect">
              <a:avLst/>
            </a:prstGeom>
            <a:solidFill>
              <a:srgbClr val="008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6916" name="Text Box 26"/>
            <p:cNvSpPr txBox="1">
              <a:spLocks noChangeArrowheads="1"/>
            </p:cNvSpPr>
            <p:nvPr/>
          </p:nvSpPr>
          <p:spPr bwMode="auto">
            <a:xfrm>
              <a:off x="864" y="28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6917" name="Text Box 27"/>
            <p:cNvSpPr txBox="1">
              <a:spLocks noChangeArrowheads="1"/>
            </p:cNvSpPr>
            <p:nvPr/>
          </p:nvSpPr>
          <p:spPr bwMode="auto">
            <a:xfrm>
              <a:off x="2400" y="288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6918" name="Text Box 28"/>
            <p:cNvSpPr txBox="1">
              <a:spLocks noChangeArrowheads="1"/>
            </p:cNvSpPr>
            <p:nvPr/>
          </p:nvSpPr>
          <p:spPr bwMode="auto">
            <a:xfrm>
              <a:off x="2400" y="41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6919" name="Text Box 29"/>
            <p:cNvSpPr txBox="1">
              <a:spLocks noChangeArrowheads="1"/>
            </p:cNvSpPr>
            <p:nvPr/>
          </p:nvSpPr>
          <p:spPr bwMode="auto">
            <a:xfrm>
              <a:off x="768" y="388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225310" name="Text Box 30"/>
          <p:cNvSpPr txBox="1">
            <a:spLocks noChangeArrowheads="1"/>
          </p:cNvSpPr>
          <p:nvPr/>
        </p:nvSpPr>
        <p:spPr bwMode="auto">
          <a:xfrm>
            <a:off x="1143000" y="436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O</a:t>
            </a:r>
          </a:p>
        </p:txBody>
      </p:sp>
      <p:sp>
        <p:nvSpPr>
          <p:cNvPr id="36890" name="Line 31"/>
          <p:cNvSpPr>
            <a:spLocks noChangeShapeType="1"/>
          </p:cNvSpPr>
          <p:nvPr/>
        </p:nvSpPr>
        <p:spPr bwMode="auto">
          <a:xfrm flipH="1">
            <a:off x="76200" y="4419600"/>
            <a:ext cx="1219200" cy="1143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Text Box 32"/>
          <p:cNvSpPr txBox="1">
            <a:spLocks noChangeArrowheads="1"/>
          </p:cNvSpPr>
          <p:nvPr/>
        </p:nvSpPr>
        <p:spPr bwMode="auto">
          <a:xfrm>
            <a:off x="2286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x</a:t>
            </a:r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>
            <a:off x="1295400" y="4419600"/>
            <a:ext cx="2362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Text Box 34"/>
          <p:cNvSpPr txBox="1">
            <a:spLocks noChangeArrowheads="1"/>
          </p:cNvSpPr>
          <p:nvPr/>
        </p:nvSpPr>
        <p:spPr bwMode="auto">
          <a:xfrm>
            <a:off x="33528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y</a:t>
            </a:r>
          </a:p>
        </p:txBody>
      </p:sp>
      <p:grpSp>
        <p:nvGrpSpPr>
          <p:cNvPr id="36894" name="Group 35"/>
          <p:cNvGrpSpPr>
            <a:grpSpLocks/>
          </p:cNvGrpSpPr>
          <p:nvPr/>
        </p:nvGrpSpPr>
        <p:grpSpPr bwMode="auto">
          <a:xfrm>
            <a:off x="1270000" y="1676400"/>
            <a:ext cx="406400" cy="2743200"/>
            <a:chOff x="752" y="768"/>
            <a:chExt cx="256" cy="1584"/>
          </a:xfrm>
        </p:grpSpPr>
        <p:sp>
          <p:nvSpPr>
            <p:cNvPr id="36913" name="Text Box 36"/>
            <p:cNvSpPr txBox="1">
              <a:spLocks noChangeArrowheads="1"/>
            </p:cNvSpPr>
            <p:nvPr/>
          </p:nvSpPr>
          <p:spPr bwMode="auto">
            <a:xfrm>
              <a:off x="768" y="768"/>
              <a:ext cx="24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36914" name="Line 37"/>
            <p:cNvSpPr>
              <a:spLocks noChangeShapeType="1"/>
            </p:cNvSpPr>
            <p:nvPr/>
          </p:nvSpPr>
          <p:spPr bwMode="auto">
            <a:xfrm flipV="1">
              <a:off x="752" y="912"/>
              <a:ext cx="0" cy="14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8" name="Text Box 38"/>
          <p:cNvSpPr txBox="1">
            <a:spLocks noChangeArrowheads="1"/>
          </p:cNvSpPr>
          <p:nvPr/>
        </p:nvSpPr>
        <p:spPr bwMode="auto">
          <a:xfrm>
            <a:off x="5657850" y="192405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ABCD</a:t>
            </a:r>
          </a:p>
        </p:txBody>
      </p:sp>
      <p:sp>
        <p:nvSpPr>
          <p:cNvPr id="225319" name="Text Box 39"/>
          <p:cNvSpPr txBox="1">
            <a:spLocks noChangeArrowheads="1"/>
          </p:cNvSpPr>
          <p:nvPr/>
        </p:nvSpPr>
        <p:spPr bwMode="auto">
          <a:xfrm>
            <a:off x="5264727" y="2792413"/>
            <a:ext cx="151707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 1 </a:t>
            </a:r>
            <a:r>
              <a:rPr lang="en-US" sz="3200" b="1" dirty="0" smtClean="0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∞ ∞</a:t>
            </a:r>
            <a:endParaRPr lang="en-US" sz="3200" b="1" dirty="0">
              <a:solidFill>
                <a:srgbClr val="33CC3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20" name="Text Box 40"/>
          <p:cNvSpPr txBox="1">
            <a:spLocks noChangeArrowheads="1"/>
          </p:cNvSpPr>
          <p:nvPr/>
        </p:nvSpPr>
        <p:spPr bwMode="auto">
          <a:xfrm>
            <a:off x="5734050" y="382905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1 0 0</a:t>
            </a:r>
          </a:p>
        </p:txBody>
      </p:sp>
      <p:sp>
        <p:nvSpPr>
          <p:cNvPr id="225321" name="Text Box 41"/>
          <p:cNvSpPr txBox="1">
            <a:spLocks noChangeArrowheads="1"/>
          </p:cNvSpPr>
          <p:nvPr/>
        </p:nvSpPr>
        <p:spPr bwMode="auto">
          <a:xfrm>
            <a:off x="5543550" y="5048250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(1 0 0)</a:t>
            </a:r>
          </a:p>
        </p:txBody>
      </p:sp>
      <p:sp>
        <p:nvSpPr>
          <p:cNvPr id="225322" name="Text Box 42"/>
          <p:cNvSpPr txBox="1">
            <a:spLocks noChangeArrowheads="1"/>
          </p:cNvSpPr>
          <p:nvPr/>
        </p:nvSpPr>
        <p:spPr bwMode="auto">
          <a:xfrm>
            <a:off x="6781799" y="2792413"/>
            <a:ext cx="146165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∞</a:t>
            </a:r>
            <a:r>
              <a:rPr lang="en-US" sz="2400" dirty="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 1 </a:t>
            </a:r>
            <a:r>
              <a:rPr lang="en-US" sz="3200" b="1" dirty="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∞</a:t>
            </a:r>
            <a:r>
              <a:rPr lang="en-US" sz="3200" dirty="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225323" name="Text Box 43"/>
          <p:cNvSpPr txBox="1">
            <a:spLocks noChangeArrowheads="1"/>
          </p:cNvSpPr>
          <p:nvPr/>
        </p:nvSpPr>
        <p:spPr bwMode="auto">
          <a:xfrm>
            <a:off x="6858000" y="382905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0 1 0</a:t>
            </a:r>
          </a:p>
        </p:txBody>
      </p:sp>
      <p:sp>
        <p:nvSpPr>
          <p:cNvPr id="225324" name="Text Box 44"/>
          <p:cNvSpPr txBox="1">
            <a:spLocks noChangeArrowheads="1"/>
          </p:cNvSpPr>
          <p:nvPr/>
        </p:nvSpPr>
        <p:spPr bwMode="auto">
          <a:xfrm>
            <a:off x="6781800" y="504825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(0 1 0)</a:t>
            </a:r>
          </a:p>
        </p:txBody>
      </p:sp>
      <p:sp>
        <p:nvSpPr>
          <p:cNvPr id="225325" name="Text Box 45"/>
          <p:cNvSpPr txBox="1">
            <a:spLocks noChangeArrowheads="1"/>
          </p:cNvSpPr>
          <p:nvPr/>
        </p:nvSpPr>
        <p:spPr bwMode="auto">
          <a:xfrm>
            <a:off x="4114800" y="19240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Plane</a:t>
            </a:r>
          </a:p>
        </p:txBody>
      </p:sp>
      <p:sp>
        <p:nvSpPr>
          <p:cNvPr id="225326" name="Freeform 46"/>
          <p:cNvSpPr>
            <a:spLocks/>
          </p:cNvSpPr>
          <p:nvPr/>
        </p:nvSpPr>
        <p:spPr bwMode="auto">
          <a:xfrm>
            <a:off x="2590800" y="2471738"/>
            <a:ext cx="628650" cy="2590800"/>
          </a:xfrm>
          <a:custGeom>
            <a:avLst/>
            <a:gdLst>
              <a:gd name="T0" fmla="*/ 0 w 432"/>
              <a:gd name="T1" fmla="*/ 647700 h 1728"/>
              <a:gd name="T2" fmla="*/ 628650 w 432"/>
              <a:gd name="T3" fmla="*/ 0 h 1728"/>
              <a:gd name="T4" fmla="*/ 628650 w 432"/>
              <a:gd name="T5" fmla="*/ 1943100 h 1728"/>
              <a:gd name="T6" fmla="*/ 0 w 432"/>
              <a:gd name="T7" fmla="*/ 2590800 h 1728"/>
              <a:gd name="T8" fmla="*/ 0 w 432"/>
              <a:gd name="T9" fmla="*/ 64770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728"/>
              <a:gd name="T17" fmla="*/ 432 w 432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728">
                <a:moveTo>
                  <a:pt x="0" y="432"/>
                </a:moveTo>
                <a:lnTo>
                  <a:pt x="432" y="0"/>
                </a:lnTo>
                <a:lnTo>
                  <a:pt x="432" y="1296"/>
                </a:lnTo>
                <a:lnTo>
                  <a:pt x="0" y="1728"/>
                </a:lnTo>
                <a:lnTo>
                  <a:pt x="0" y="432"/>
                </a:lnTo>
                <a:close/>
              </a:path>
            </a:pathLst>
          </a:custGeom>
          <a:solidFill>
            <a:srgbClr val="FF6B07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7" name="Freeform 47"/>
          <p:cNvSpPr>
            <a:spLocks/>
          </p:cNvSpPr>
          <p:nvPr/>
        </p:nvSpPr>
        <p:spPr bwMode="auto">
          <a:xfrm>
            <a:off x="563563" y="2457450"/>
            <a:ext cx="2665412" cy="666750"/>
          </a:xfrm>
          <a:custGeom>
            <a:avLst/>
            <a:gdLst>
              <a:gd name="T0" fmla="*/ 0 w 1632"/>
              <a:gd name="T1" fmla="*/ 666750 h 384"/>
              <a:gd name="T2" fmla="*/ 705550 w 1632"/>
              <a:gd name="T3" fmla="*/ 0 h 384"/>
              <a:gd name="T4" fmla="*/ 2665412 w 1632"/>
              <a:gd name="T5" fmla="*/ 0 h 384"/>
              <a:gd name="T6" fmla="*/ 2038256 w 1632"/>
              <a:gd name="T7" fmla="*/ 666750 h 384"/>
              <a:gd name="T8" fmla="*/ 0 w 1632"/>
              <a:gd name="T9" fmla="*/ 66675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384"/>
              <a:gd name="T17" fmla="*/ 1632 w 16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384">
                <a:moveTo>
                  <a:pt x="0" y="384"/>
                </a:moveTo>
                <a:lnTo>
                  <a:pt x="432" y="0"/>
                </a:lnTo>
                <a:lnTo>
                  <a:pt x="1632" y="0"/>
                </a:lnTo>
                <a:lnTo>
                  <a:pt x="1248" y="384"/>
                </a:lnTo>
                <a:lnTo>
                  <a:pt x="0" y="384"/>
                </a:lnTo>
                <a:close/>
              </a:path>
            </a:pathLst>
          </a:custGeom>
          <a:solidFill>
            <a:schemeClr val="accent1">
              <a:alpha val="5803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8" name="Text Box 48"/>
          <p:cNvSpPr txBox="1">
            <a:spLocks noChangeArrowheads="1"/>
          </p:cNvSpPr>
          <p:nvPr/>
        </p:nvSpPr>
        <p:spPr bwMode="auto">
          <a:xfrm>
            <a:off x="7924799" y="2790825"/>
            <a:ext cx="151014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∞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∞</a:t>
            </a:r>
            <a:r>
              <a:rPr lang="en-US" sz="3200" dirty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1</a:t>
            </a:r>
          </a:p>
        </p:txBody>
      </p:sp>
      <p:sp>
        <p:nvSpPr>
          <p:cNvPr id="225329" name="Text Box 49"/>
          <p:cNvSpPr txBox="1">
            <a:spLocks noChangeArrowheads="1"/>
          </p:cNvSpPr>
          <p:nvPr/>
        </p:nvSpPr>
        <p:spPr bwMode="auto">
          <a:xfrm>
            <a:off x="8001000" y="3827463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0 0 1 </a:t>
            </a:r>
          </a:p>
        </p:txBody>
      </p:sp>
      <p:sp>
        <p:nvSpPr>
          <p:cNvPr id="225330" name="Text Box 50"/>
          <p:cNvSpPr txBox="1">
            <a:spLocks noChangeArrowheads="1"/>
          </p:cNvSpPr>
          <p:nvPr/>
        </p:nvSpPr>
        <p:spPr bwMode="auto">
          <a:xfrm>
            <a:off x="7924800" y="504666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(0 0 1)</a:t>
            </a:r>
          </a:p>
        </p:txBody>
      </p:sp>
      <p:sp>
        <p:nvSpPr>
          <p:cNvPr id="225331" name="Text Box 51"/>
          <p:cNvSpPr txBox="1">
            <a:spLocks noChangeArrowheads="1"/>
          </p:cNvSpPr>
          <p:nvPr/>
        </p:nvSpPr>
        <p:spPr bwMode="auto">
          <a:xfrm>
            <a:off x="6800850" y="19050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6B07"/>
                </a:solidFill>
                <a:latin typeface="Comic Sans MS" pitchFamily="66" charset="0"/>
                <a:cs typeface="Times New Roman" pitchFamily="18" charset="0"/>
              </a:rPr>
              <a:t>BEFC</a:t>
            </a:r>
          </a:p>
        </p:txBody>
      </p:sp>
      <p:sp>
        <p:nvSpPr>
          <p:cNvPr id="36909" name="Rectangle 52"/>
          <p:cNvSpPr>
            <a:spLocks noChangeArrowheads="1"/>
          </p:cNvSpPr>
          <p:nvPr/>
        </p:nvSpPr>
        <p:spPr bwMode="auto">
          <a:xfrm>
            <a:off x="3352800" y="21478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Comic Sans MS" pitchFamily="66" charset="0"/>
              </a:rPr>
              <a:t>E</a:t>
            </a:r>
          </a:p>
        </p:txBody>
      </p:sp>
      <p:sp>
        <p:nvSpPr>
          <p:cNvPr id="36910" name="Rectangle 53"/>
          <p:cNvSpPr>
            <a:spLocks noChangeArrowheads="1"/>
          </p:cNvSpPr>
          <p:nvPr/>
        </p:nvSpPr>
        <p:spPr bwMode="auto">
          <a:xfrm>
            <a:off x="3276600" y="4572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Comic Sans MS" pitchFamily="66" charset="0"/>
              </a:rPr>
              <a:t>F</a:t>
            </a:r>
          </a:p>
        </p:txBody>
      </p:sp>
      <p:sp>
        <p:nvSpPr>
          <p:cNvPr id="36911" name="Rectangle 54"/>
          <p:cNvSpPr>
            <a:spLocks noChangeArrowheads="1"/>
          </p:cNvSpPr>
          <p:nvPr/>
        </p:nvSpPr>
        <p:spPr bwMode="auto">
          <a:xfrm>
            <a:off x="1524000" y="2033588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Comic Sans MS" pitchFamily="66" charset="0"/>
              </a:rPr>
              <a:t>G</a:t>
            </a:r>
          </a:p>
        </p:txBody>
      </p:sp>
      <p:sp>
        <p:nvSpPr>
          <p:cNvPr id="225335" name="Text Box 55"/>
          <p:cNvSpPr txBox="1">
            <a:spLocks noChangeArrowheads="1"/>
          </p:cNvSpPr>
          <p:nvPr/>
        </p:nvSpPr>
        <p:spPr bwMode="auto">
          <a:xfrm>
            <a:off x="7924800" y="19050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ABEG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2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1" grpId="0"/>
      <p:bldP spid="225302" grpId="0"/>
      <p:bldP spid="225303" grpId="0"/>
      <p:bldP spid="225310" grpId="0"/>
      <p:bldP spid="225318" grpId="0"/>
      <p:bldP spid="225319" grpId="0"/>
      <p:bldP spid="225320" grpId="0"/>
      <p:bldP spid="225321" grpId="0"/>
      <p:bldP spid="225322" grpId="0"/>
      <p:bldP spid="225323" grpId="0"/>
      <p:bldP spid="225324" grpId="0"/>
      <p:bldP spid="225325" grpId="0"/>
      <p:bldP spid="225326" grpId="0" animBg="1"/>
      <p:bldP spid="225327" grpId="0" animBg="1"/>
      <p:bldP spid="225328" grpId="0"/>
      <p:bldP spid="225329" grpId="0"/>
      <p:bldP spid="225330" grpId="0"/>
      <p:bldP spid="225331" grpId="0"/>
      <p:bldP spid="2253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C0000"/>
                </a:solidFill>
              </a:rPr>
              <a:t/>
            </a:r>
            <a:br>
              <a:rPr lang="en-US" sz="4000" dirty="0" smtClean="0">
                <a:solidFill>
                  <a:srgbClr val="CC0000"/>
                </a:solidFill>
              </a:rPr>
            </a:br>
            <a:r>
              <a:rPr lang="en-US" sz="4000" dirty="0" smtClean="0">
                <a:solidFill>
                  <a:srgbClr val="CC0000"/>
                </a:solidFill>
              </a:rPr>
              <a:t>Family of Symmetry Related Planes</a:t>
            </a:r>
            <a:br>
              <a:rPr lang="en-US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568450"/>
            <a:ext cx="3505200" cy="3460750"/>
            <a:chOff x="951" y="912"/>
            <a:chExt cx="2868" cy="2832"/>
          </a:xfrm>
        </p:grpSpPr>
        <p:sp>
          <p:nvSpPr>
            <p:cNvPr id="37906" name="AutoShape 4"/>
            <p:cNvSpPr>
              <a:spLocks noChangeArrowheads="1"/>
            </p:cNvSpPr>
            <p:nvPr/>
          </p:nvSpPr>
          <p:spPr bwMode="auto">
            <a:xfrm>
              <a:off x="1104" y="1056"/>
              <a:ext cx="2544" cy="254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5"/>
            <p:cNvSpPr>
              <a:spLocks noChangeShapeType="1"/>
            </p:cNvSpPr>
            <p:nvPr/>
          </p:nvSpPr>
          <p:spPr bwMode="auto">
            <a:xfrm>
              <a:off x="1749" y="105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6"/>
            <p:cNvSpPr>
              <a:spLocks noChangeShapeType="1"/>
            </p:cNvSpPr>
            <p:nvPr/>
          </p:nvSpPr>
          <p:spPr bwMode="auto">
            <a:xfrm>
              <a:off x="1728" y="2967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7"/>
            <p:cNvSpPr>
              <a:spLocks noChangeShapeType="1"/>
            </p:cNvSpPr>
            <p:nvPr/>
          </p:nvSpPr>
          <p:spPr bwMode="auto">
            <a:xfrm flipH="1">
              <a:off x="1113" y="2976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Oval 8"/>
            <p:cNvSpPr>
              <a:spLocks noChangeArrowheads="1"/>
            </p:cNvSpPr>
            <p:nvPr/>
          </p:nvSpPr>
          <p:spPr bwMode="auto">
            <a:xfrm>
              <a:off x="960" y="153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Oval 9"/>
            <p:cNvSpPr>
              <a:spLocks noChangeArrowheads="1"/>
            </p:cNvSpPr>
            <p:nvPr/>
          </p:nvSpPr>
          <p:spPr bwMode="auto">
            <a:xfrm>
              <a:off x="2400" y="1920"/>
              <a:ext cx="336" cy="336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Oval 10"/>
            <p:cNvSpPr>
              <a:spLocks noChangeArrowheads="1"/>
            </p:cNvSpPr>
            <p:nvPr/>
          </p:nvSpPr>
          <p:spPr bwMode="auto">
            <a:xfrm>
              <a:off x="1248" y="2208"/>
              <a:ext cx="336" cy="336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Oval 11"/>
            <p:cNvSpPr>
              <a:spLocks noChangeArrowheads="1"/>
            </p:cNvSpPr>
            <p:nvPr/>
          </p:nvSpPr>
          <p:spPr bwMode="auto">
            <a:xfrm>
              <a:off x="2112" y="3024"/>
              <a:ext cx="336" cy="336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12"/>
            <p:cNvSpPr>
              <a:spLocks noChangeArrowheads="1"/>
            </p:cNvSpPr>
            <p:nvPr/>
          </p:nvSpPr>
          <p:spPr bwMode="auto">
            <a:xfrm>
              <a:off x="3168" y="2160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Oval 13"/>
            <p:cNvSpPr>
              <a:spLocks noChangeArrowheads="1"/>
            </p:cNvSpPr>
            <p:nvPr/>
          </p:nvSpPr>
          <p:spPr bwMode="auto">
            <a:xfrm>
              <a:off x="2208" y="1248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Oval 14"/>
            <p:cNvSpPr>
              <a:spLocks noChangeArrowheads="1"/>
            </p:cNvSpPr>
            <p:nvPr/>
          </p:nvSpPr>
          <p:spPr bwMode="auto">
            <a:xfrm>
              <a:off x="951" y="3408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Oval 15"/>
            <p:cNvSpPr>
              <a:spLocks noChangeArrowheads="1"/>
            </p:cNvSpPr>
            <p:nvPr/>
          </p:nvSpPr>
          <p:spPr bwMode="auto">
            <a:xfrm>
              <a:off x="2841" y="3408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Oval 16"/>
            <p:cNvSpPr>
              <a:spLocks noChangeArrowheads="1"/>
            </p:cNvSpPr>
            <p:nvPr/>
          </p:nvSpPr>
          <p:spPr bwMode="auto">
            <a:xfrm>
              <a:off x="3483" y="2793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Oval 17"/>
            <p:cNvSpPr>
              <a:spLocks noChangeArrowheads="1"/>
            </p:cNvSpPr>
            <p:nvPr/>
          </p:nvSpPr>
          <p:spPr bwMode="auto">
            <a:xfrm>
              <a:off x="1584" y="2784"/>
              <a:ext cx="336" cy="336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18"/>
            <p:cNvSpPr>
              <a:spLocks noChangeArrowheads="1"/>
            </p:cNvSpPr>
            <p:nvPr/>
          </p:nvSpPr>
          <p:spPr bwMode="auto">
            <a:xfrm>
              <a:off x="1584" y="912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Oval 19"/>
            <p:cNvSpPr>
              <a:spLocks noChangeArrowheads="1"/>
            </p:cNvSpPr>
            <p:nvPr/>
          </p:nvSpPr>
          <p:spPr bwMode="auto">
            <a:xfrm>
              <a:off x="3474" y="912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Oval 20"/>
            <p:cNvSpPr>
              <a:spLocks noChangeArrowheads="1"/>
            </p:cNvSpPr>
            <p:nvPr/>
          </p:nvSpPr>
          <p:spPr bwMode="auto">
            <a:xfrm>
              <a:off x="2832" y="153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Oval 21"/>
            <p:cNvSpPr>
              <a:spLocks noChangeArrowheads="1"/>
            </p:cNvSpPr>
            <p:nvPr/>
          </p:nvSpPr>
          <p:spPr bwMode="auto">
            <a:xfrm>
              <a:off x="1824" y="2400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326" name="Freeform 22"/>
          <p:cNvSpPr>
            <a:spLocks/>
          </p:cNvSpPr>
          <p:nvPr/>
        </p:nvSpPr>
        <p:spPr bwMode="auto">
          <a:xfrm>
            <a:off x="1066800" y="1752600"/>
            <a:ext cx="3124200" cy="3124200"/>
          </a:xfrm>
          <a:custGeom>
            <a:avLst/>
            <a:gdLst>
              <a:gd name="T0" fmla="*/ 781050 w 1920"/>
              <a:gd name="T1" fmla="*/ 0 h 1920"/>
              <a:gd name="T2" fmla="*/ 0 w 1920"/>
              <a:gd name="T3" fmla="*/ 3124200 h 1920"/>
              <a:gd name="T4" fmla="*/ 2343150 w 1920"/>
              <a:gd name="T5" fmla="*/ 3124200 h 1920"/>
              <a:gd name="T6" fmla="*/ 3124200 w 1920"/>
              <a:gd name="T7" fmla="*/ 0 h 1920"/>
              <a:gd name="T8" fmla="*/ 781050 w 1920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1920"/>
              <a:gd name="T17" fmla="*/ 1920 w 192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1920">
                <a:moveTo>
                  <a:pt x="480" y="0"/>
                </a:moveTo>
                <a:lnTo>
                  <a:pt x="0" y="1920"/>
                </a:lnTo>
                <a:lnTo>
                  <a:pt x="1440" y="1920"/>
                </a:lnTo>
                <a:lnTo>
                  <a:pt x="1920" y="0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Freeform 23"/>
          <p:cNvSpPr>
            <a:spLocks/>
          </p:cNvSpPr>
          <p:nvPr/>
        </p:nvSpPr>
        <p:spPr bwMode="auto">
          <a:xfrm>
            <a:off x="1122363" y="1800225"/>
            <a:ext cx="3068637" cy="3076575"/>
          </a:xfrm>
          <a:custGeom>
            <a:avLst/>
            <a:gdLst>
              <a:gd name="T0" fmla="*/ 0 w 1920"/>
              <a:gd name="T1" fmla="*/ 769144 h 1920"/>
              <a:gd name="T2" fmla="*/ 3068637 w 1920"/>
              <a:gd name="T3" fmla="*/ 0 h 1920"/>
              <a:gd name="T4" fmla="*/ 3068637 w 1920"/>
              <a:gd name="T5" fmla="*/ 2307431 h 1920"/>
              <a:gd name="T6" fmla="*/ 0 w 1920"/>
              <a:gd name="T7" fmla="*/ 3076575 h 1920"/>
              <a:gd name="T8" fmla="*/ 0 w 1920"/>
              <a:gd name="T9" fmla="*/ 769144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1920"/>
              <a:gd name="T17" fmla="*/ 1920 w 192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1920">
                <a:moveTo>
                  <a:pt x="0" y="480"/>
                </a:moveTo>
                <a:lnTo>
                  <a:pt x="1920" y="0"/>
                </a:lnTo>
                <a:lnTo>
                  <a:pt x="1920" y="1440"/>
                </a:lnTo>
                <a:lnTo>
                  <a:pt x="0" y="192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2">
              <a:alpha val="47842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8" name="Text Box 24"/>
          <p:cNvSpPr txBox="1">
            <a:spLocks noChangeArrowheads="1"/>
          </p:cNvSpPr>
          <p:nvPr/>
        </p:nvSpPr>
        <p:spPr bwMode="auto">
          <a:xfrm>
            <a:off x="4953000" y="1295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6A9C2E"/>
                </a:solidFill>
                <a:latin typeface="Comic Sans MS" pitchFamily="66" charset="0"/>
                <a:cs typeface="Times New Roman" pitchFamily="18" charset="0"/>
              </a:rPr>
              <a:t>( 1 1 0 )</a:t>
            </a:r>
          </a:p>
        </p:txBody>
      </p:sp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4953000" y="220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( 1 0 1 )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4953000" y="3200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( 0 1 1 )</a:t>
            </a:r>
          </a:p>
        </p:txBody>
      </p:sp>
      <p:sp>
        <p:nvSpPr>
          <p:cNvPr id="226332" name="Freeform 28"/>
          <p:cNvSpPr>
            <a:spLocks/>
          </p:cNvSpPr>
          <p:nvPr/>
        </p:nvSpPr>
        <p:spPr bwMode="auto">
          <a:xfrm>
            <a:off x="1066800" y="1825625"/>
            <a:ext cx="3124200" cy="3051175"/>
          </a:xfrm>
          <a:custGeom>
            <a:avLst/>
            <a:gdLst>
              <a:gd name="T0" fmla="*/ 781050 w 1920"/>
              <a:gd name="T1" fmla="*/ 0 h 1920"/>
              <a:gd name="T2" fmla="*/ 0 w 1920"/>
              <a:gd name="T3" fmla="*/ 762794 h 1920"/>
              <a:gd name="T4" fmla="*/ 2421255 w 1920"/>
              <a:gd name="T5" fmla="*/ 3051175 h 1920"/>
              <a:gd name="T6" fmla="*/ 3124200 w 1920"/>
              <a:gd name="T7" fmla="*/ 2288381 h 1920"/>
              <a:gd name="T8" fmla="*/ 781050 w 1920"/>
              <a:gd name="T9" fmla="*/ 76279 h 1920"/>
              <a:gd name="T10" fmla="*/ 781050 w 1920"/>
              <a:gd name="T11" fmla="*/ 0 h 19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920"/>
              <a:gd name="T20" fmla="*/ 1920 w 1920"/>
              <a:gd name="T21" fmla="*/ 1920 h 19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920">
                <a:moveTo>
                  <a:pt x="480" y="0"/>
                </a:moveTo>
                <a:lnTo>
                  <a:pt x="0" y="480"/>
                </a:lnTo>
                <a:lnTo>
                  <a:pt x="1488" y="1920"/>
                </a:lnTo>
                <a:lnTo>
                  <a:pt x="1920" y="1440"/>
                </a:lnTo>
                <a:lnTo>
                  <a:pt x="480" y="48"/>
                </a:lnTo>
                <a:lnTo>
                  <a:pt x="480" y="0"/>
                </a:lnTo>
                <a:close/>
              </a:path>
            </a:pathLst>
          </a:custGeom>
          <a:solidFill>
            <a:srgbClr val="FF3300">
              <a:alpha val="49019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3" name="Freeform 29"/>
          <p:cNvSpPr>
            <a:spLocks/>
          </p:cNvSpPr>
          <p:nvPr/>
        </p:nvSpPr>
        <p:spPr bwMode="auto">
          <a:xfrm>
            <a:off x="1066800" y="1828800"/>
            <a:ext cx="3124200" cy="3048000"/>
          </a:xfrm>
          <a:custGeom>
            <a:avLst/>
            <a:gdLst>
              <a:gd name="T0" fmla="*/ 0 w 1959"/>
              <a:gd name="T1" fmla="*/ 3048000 h 1939"/>
              <a:gd name="T2" fmla="*/ 802181 w 1959"/>
              <a:gd name="T3" fmla="*/ 0 h 1939"/>
              <a:gd name="T4" fmla="*/ 3124200 w 1959"/>
              <a:gd name="T5" fmla="*/ 2296611 h 1939"/>
              <a:gd name="T6" fmla="*/ 0 w 1959"/>
              <a:gd name="T7" fmla="*/ 3048000 h 1939"/>
              <a:gd name="T8" fmla="*/ 0 60000 65536"/>
              <a:gd name="T9" fmla="*/ 0 60000 65536"/>
              <a:gd name="T10" fmla="*/ 0 60000 65536"/>
              <a:gd name="T11" fmla="*/ 0 60000 65536"/>
              <a:gd name="T12" fmla="*/ 0 w 1959"/>
              <a:gd name="T13" fmla="*/ 0 h 1939"/>
              <a:gd name="T14" fmla="*/ 1959 w 1959"/>
              <a:gd name="T15" fmla="*/ 1939 h 19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9" h="1939">
                <a:moveTo>
                  <a:pt x="0" y="1939"/>
                </a:moveTo>
                <a:lnTo>
                  <a:pt x="503" y="0"/>
                </a:lnTo>
                <a:lnTo>
                  <a:pt x="1959" y="1461"/>
                </a:lnTo>
                <a:lnTo>
                  <a:pt x="0" y="1939"/>
                </a:lnTo>
                <a:close/>
              </a:path>
            </a:pathLst>
          </a:custGeom>
          <a:solidFill>
            <a:srgbClr val="CC99FF">
              <a:alpha val="52940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4" name="Freeform 30"/>
          <p:cNvSpPr>
            <a:spLocks/>
          </p:cNvSpPr>
          <p:nvPr/>
        </p:nvSpPr>
        <p:spPr bwMode="auto">
          <a:xfrm>
            <a:off x="1570038" y="1752600"/>
            <a:ext cx="1447800" cy="2667000"/>
          </a:xfrm>
          <a:custGeom>
            <a:avLst/>
            <a:gdLst>
              <a:gd name="T0" fmla="*/ 0 w 912"/>
              <a:gd name="T1" fmla="*/ 2667000 h 1680"/>
              <a:gd name="T2" fmla="*/ 304800 w 912"/>
              <a:gd name="T3" fmla="*/ 0 h 1680"/>
              <a:gd name="T4" fmla="*/ 1447800 w 912"/>
              <a:gd name="T5" fmla="*/ 2362200 h 1680"/>
              <a:gd name="T6" fmla="*/ 0 w 912"/>
              <a:gd name="T7" fmla="*/ 266700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680"/>
              <a:gd name="T14" fmla="*/ 912 w 912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680">
                <a:moveTo>
                  <a:pt x="0" y="1680"/>
                </a:moveTo>
                <a:lnTo>
                  <a:pt x="192" y="0"/>
                </a:lnTo>
                <a:lnTo>
                  <a:pt x="912" y="1488"/>
                </a:lnTo>
                <a:lnTo>
                  <a:pt x="0" y="1680"/>
                </a:lnTo>
                <a:close/>
              </a:path>
            </a:pathLst>
          </a:custGeom>
          <a:solidFill>
            <a:srgbClr val="00FF00">
              <a:alpha val="45882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6" name="Text Box 32"/>
          <p:cNvSpPr txBox="1">
            <a:spLocks noChangeArrowheads="1"/>
          </p:cNvSpPr>
          <p:nvPr/>
        </p:nvSpPr>
        <p:spPr bwMode="auto">
          <a:xfrm>
            <a:off x="4953000" y="45148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( 1 1 1 )</a:t>
            </a:r>
          </a:p>
        </p:txBody>
      </p:sp>
      <p:sp>
        <p:nvSpPr>
          <p:cNvPr id="226337" name="Text Box 33"/>
          <p:cNvSpPr txBox="1">
            <a:spLocks noChangeArrowheads="1"/>
          </p:cNvSpPr>
          <p:nvPr/>
        </p:nvSpPr>
        <p:spPr bwMode="auto">
          <a:xfrm>
            <a:off x="4953000" y="53530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( 2 2 1 )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390434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Y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429" y="5109029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X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1429" y="1233714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6" grpId="1" animBg="1"/>
      <p:bldP spid="226327" grpId="0" animBg="1"/>
      <p:bldP spid="226327" grpId="1" animBg="1"/>
      <p:bldP spid="226328" grpId="0"/>
      <p:bldP spid="226329" grpId="0"/>
      <p:bldP spid="226330" grpId="0"/>
      <p:bldP spid="226332" grpId="0" animBg="1"/>
      <p:bldP spid="226332" grpId="1" animBg="1"/>
      <p:bldP spid="226333" grpId="0" animBg="1"/>
      <p:bldP spid="226334" grpId="0" animBg="1"/>
      <p:bldP spid="226336" grpId="0"/>
      <p:bldP spid="2263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Interplanar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Distance in the Cubic Crystal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828800"/>
            <a:ext cx="4038600" cy="1295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represent the distance between two adjacent parallel planes having Miller Indices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         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300" y="920071"/>
            <a:ext cx="53467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650" y="2713038"/>
            <a:ext cx="2755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75250" y="3335338"/>
            <a:ext cx="1600200" cy="1295400"/>
            <a:chOff x="2112" y="2400"/>
            <a:chExt cx="1008" cy="816"/>
          </a:xfrm>
        </p:grpSpPr>
        <p:sp>
          <p:nvSpPr>
            <p:cNvPr id="38933" name="Line 7"/>
            <p:cNvSpPr>
              <a:spLocks noChangeShapeType="1"/>
            </p:cNvSpPr>
            <p:nvPr/>
          </p:nvSpPr>
          <p:spPr bwMode="auto">
            <a:xfrm flipV="1">
              <a:off x="2208" y="2832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Text Box 8"/>
            <p:cNvSpPr txBox="1">
              <a:spLocks noChangeArrowheads="1"/>
            </p:cNvSpPr>
            <p:nvPr/>
          </p:nvSpPr>
          <p:spPr bwMode="auto">
            <a:xfrm>
              <a:off x="2112" y="29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latin typeface="Comic Sans MS" pitchFamily="66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38935" name="Text Box 9"/>
            <p:cNvSpPr txBox="1">
              <a:spLocks noChangeArrowheads="1"/>
            </p:cNvSpPr>
            <p:nvPr/>
          </p:nvSpPr>
          <p:spPr bwMode="auto">
            <a:xfrm>
              <a:off x="2832" y="24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latin typeface="Comic Sans MS" pitchFamily="66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8936" name="Line 10"/>
            <p:cNvSpPr>
              <a:spLocks noChangeShapeType="1"/>
            </p:cNvSpPr>
            <p:nvPr/>
          </p:nvSpPr>
          <p:spPr bwMode="auto">
            <a:xfrm flipV="1">
              <a:off x="2448" y="2544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60913" y="3944938"/>
            <a:ext cx="795337" cy="655637"/>
            <a:chOff x="1920" y="2736"/>
            <a:chExt cx="501" cy="413"/>
          </a:xfrm>
        </p:grpSpPr>
        <p:sp>
          <p:nvSpPr>
            <p:cNvPr id="38931" name="Text Box 12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2400" b="1">
                  <a:solidFill>
                    <a:srgbClr val="0000CA"/>
                  </a:solidFill>
                  <a:latin typeface="Comic Sans MS" pitchFamily="66" charset="0"/>
                  <a:cs typeface="Times New Roman" pitchFamily="18" charset="0"/>
                </a:rPr>
                <a:t>α</a:t>
              </a:r>
              <a:endParaRPr lang="el-GR" sz="2400" b="1">
                <a:solidFill>
                  <a:srgbClr val="0000CA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8932" name="Arc 13"/>
            <p:cNvSpPr>
              <a:spLocks/>
            </p:cNvSpPr>
            <p:nvPr/>
          </p:nvSpPr>
          <p:spPr bwMode="auto">
            <a:xfrm flipH="1">
              <a:off x="2065" y="2832"/>
              <a:ext cx="356" cy="317"/>
            </a:xfrm>
            <a:custGeom>
              <a:avLst/>
              <a:gdLst>
                <a:gd name="T0" fmla="*/ 0 w 22913"/>
                <a:gd name="T1" fmla="*/ 0 h 28510"/>
                <a:gd name="T2" fmla="*/ 5 w 22913"/>
                <a:gd name="T3" fmla="*/ 4 h 28510"/>
                <a:gd name="T4" fmla="*/ 0 w 22913"/>
                <a:gd name="T5" fmla="*/ 3 h 28510"/>
                <a:gd name="T6" fmla="*/ 0 60000 65536"/>
                <a:gd name="T7" fmla="*/ 0 60000 65536"/>
                <a:gd name="T8" fmla="*/ 0 60000 65536"/>
                <a:gd name="T9" fmla="*/ 0 w 22913"/>
                <a:gd name="T10" fmla="*/ 0 h 28510"/>
                <a:gd name="T11" fmla="*/ 22913 w 22913"/>
                <a:gd name="T12" fmla="*/ 28510 h 28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13" h="28510" fill="none" extrusionOk="0">
                  <a:moveTo>
                    <a:pt x="-1" y="39"/>
                  </a:moveTo>
                  <a:cubicBezTo>
                    <a:pt x="437" y="13"/>
                    <a:pt x="875" y="-1"/>
                    <a:pt x="1313" y="0"/>
                  </a:cubicBezTo>
                  <a:cubicBezTo>
                    <a:pt x="13242" y="0"/>
                    <a:pt x="22913" y="9670"/>
                    <a:pt x="22913" y="21600"/>
                  </a:cubicBezTo>
                  <a:cubicBezTo>
                    <a:pt x="22913" y="23949"/>
                    <a:pt x="22529" y="26283"/>
                    <a:pt x="21777" y="28509"/>
                  </a:cubicBezTo>
                </a:path>
                <a:path w="22913" h="28510" stroke="0" extrusionOk="0">
                  <a:moveTo>
                    <a:pt x="-1" y="39"/>
                  </a:moveTo>
                  <a:cubicBezTo>
                    <a:pt x="437" y="13"/>
                    <a:pt x="875" y="-1"/>
                    <a:pt x="1313" y="0"/>
                  </a:cubicBezTo>
                  <a:cubicBezTo>
                    <a:pt x="13242" y="0"/>
                    <a:pt x="22913" y="9670"/>
                    <a:pt x="22913" y="21600"/>
                  </a:cubicBezTo>
                  <a:cubicBezTo>
                    <a:pt x="22913" y="23949"/>
                    <a:pt x="22529" y="26283"/>
                    <a:pt x="21777" y="28509"/>
                  </a:cubicBezTo>
                  <a:lnTo>
                    <a:pt x="131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13400" y="3929063"/>
            <a:ext cx="476250" cy="396875"/>
            <a:chOff x="2448" y="2736"/>
            <a:chExt cx="300" cy="250"/>
          </a:xfrm>
        </p:grpSpPr>
        <p:sp>
          <p:nvSpPr>
            <p:cNvPr id="38929" name="Arc 15"/>
            <p:cNvSpPr>
              <a:spLocks/>
            </p:cNvSpPr>
            <p:nvPr/>
          </p:nvSpPr>
          <p:spPr bwMode="auto">
            <a:xfrm>
              <a:off x="2448" y="2832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Text Box 16"/>
            <p:cNvSpPr txBox="1">
              <a:spLocks noChangeArrowheads="1"/>
            </p:cNvSpPr>
            <p:nvPr/>
          </p:nvSpPr>
          <p:spPr bwMode="auto">
            <a:xfrm>
              <a:off x="2544" y="2736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2000" b="1">
                  <a:solidFill>
                    <a:srgbClr val="0000CA"/>
                  </a:solidFill>
                  <a:sym typeface="Symbol" pitchFamily="18" charset="2"/>
                </a:rPr>
                <a:t></a:t>
              </a:r>
              <a:endParaRPr lang="en-US" sz="2000" b="1">
                <a:solidFill>
                  <a:srgbClr val="0000CA"/>
                </a:solidFill>
                <a:sym typeface="Symbol" pitchFamily="18" charset="2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27650" y="3563938"/>
            <a:ext cx="381000" cy="533400"/>
            <a:chOff x="2208" y="2496"/>
            <a:chExt cx="240" cy="336"/>
          </a:xfrm>
        </p:grpSpPr>
        <p:sp>
          <p:nvSpPr>
            <p:cNvPr id="38927" name="Text Box 18"/>
            <p:cNvSpPr txBox="1">
              <a:spLocks noChangeArrowheads="1"/>
            </p:cNvSpPr>
            <p:nvPr/>
          </p:nvSpPr>
          <p:spPr bwMode="auto">
            <a:xfrm>
              <a:off x="2256" y="2496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2000" b="1">
                  <a:solidFill>
                    <a:srgbClr val="0000CA"/>
                  </a:solidFill>
                  <a:sym typeface="Symbol" pitchFamily="18" charset="2"/>
                </a:rPr>
                <a:t></a:t>
              </a:r>
              <a:endParaRPr lang="en-US" sz="2000" b="1">
                <a:solidFill>
                  <a:srgbClr val="0000CA"/>
                </a:solidFill>
                <a:sym typeface="Symbol" pitchFamily="18" charset="2"/>
              </a:endParaRPr>
            </a:p>
          </p:txBody>
        </p:sp>
        <p:sp>
          <p:nvSpPr>
            <p:cNvPr id="38928" name="Arc 19"/>
            <p:cNvSpPr>
              <a:spLocks/>
            </p:cNvSpPr>
            <p:nvPr/>
          </p:nvSpPr>
          <p:spPr bwMode="auto">
            <a:xfrm>
              <a:off x="2208" y="2736"/>
              <a:ext cx="240" cy="9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381000" y="3362325"/>
            <a:ext cx="29718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Let 	ABC be one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of the planes</a:t>
            </a: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381000" y="4283075"/>
            <a:ext cx="29718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Perpendicular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OD</a:t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the origin to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the plane =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hkl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350" name="Text Box 22"/>
          <p:cNvSpPr txBox="1">
            <a:spLocks noChangeArrowheads="1"/>
          </p:cNvSpPr>
          <p:nvPr/>
        </p:nvSpPr>
        <p:spPr bwMode="auto">
          <a:xfrm>
            <a:off x="381000" y="5486400"/>
            <a:ext cx="29718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Direction cosines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of OD: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endParaRPr lang="en-US" sz="24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7351" name="Text Box 23"/>
          <p:cNvSpPr txBox="1">
            <a:spLocks noChangeArrowheads="1"/>
          </p:cNvSpPr>
          <p:nvPr/>
        </p:nvSpPr>
        <p:spPr bwMode="auto">
          <a:xfrm>
            <a:off x="5938838" y="4899933"/>
            <a:ext cx="26822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OD/OA =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OD/OB =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/b</a:t>
            </a:r>
          </a:p>
          <a:p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OD/OC =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352" name="Text Box 24"/>
          <p:cNvSpPr txBox="1">
            <a:spLocks noChangeArrowheads="1"/>
          </p:cNvSpPr>
          <p:nvPr/>
        </p:nvSpPr>
        <p:spPr bwMode="auto">
          <a:xfrm>
            <a:off x="4114800" y="5486400"/>
            <a:ext cx="1752600" cy="10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OA =  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a/k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  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i="1" dirty="0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812970" y="5947228"/>
          <a:ext cx="2634343" cy="910772"/>
        </p:xfrm>
        <a:graphic>
          <a:graphicData uri="http://schemas.openxmlformats.org/presentationml/2006/ole">
            <p:oleObj spid="_x0000_s1026" name="Equation" r:id="rId5" imgW="1117440" imgH="431640" progId="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2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2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2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2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2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2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2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2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2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2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2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2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2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2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2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8" grpId="0"/>
      <p:bldP spid="227349" grpId="0"/>
      <p:bldP spid="2273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Crystal Structure </a:t>
            </a:r>
            <a:r>
              <a:rPr lang="en-US" sz="2800" dirty="0" smtClean="0"/>
              <a:t>(Classification)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8534400" cy="3724275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A50021"/>
                </a:solidFill>
              </a:rPr>
              <a:t>Single Crystals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Regular periodic arrangement of atoms,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Distinctive shape,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Smooth faces and straight edges, Follows law of constancy of angles.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Possess both short range and long range order. Anisotropic.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Examples: quartz, </a:t>
            </a:r>
            <a:r>
              <a:rPr lang="en-US" dirty="0" err="1" smtClean="0">
                <a:solidFill>
                  <a:srgbClr val="3333FF"/>
                </a:solidFill>
              </a:rPr>
              <a:t>rocksalt</a:t>
            </a:r>
            <a:r>
              <a:rPr lang="en-US" dirty="0" smtClean="0">
                <a:solidFill>
                  <a:srgbClr val="3333FF"/>
                </a:solidFill>
              </a:rPr>
              <a:t>, alum, diamond etc..</a:t>
            </a:r>
          </a:p>
          <a:p>
            <a:pPr lvl="1" eaLnBrk="1" hangingPunct="1"/>
            <a:endParaRPr lang="en-US" b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Braggs law of X ray diffraction</a:t>
            </a:r>
            <a:endParaRPr lang="en-US" sz="28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4" y="2025361"/>
            <a:ext cx="5153891" cy="39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92436" y="2732002"/>
            <a:ext cx="361603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Path difference 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Δ =GE + EH 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For constructive interference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Δ =GE + EH   = </a:t>
            </a:r>
            <a:r>
              <a:rPr lang="en-US" dirty="0" err="1"/>
              <a:t>mλ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 d .sin</a:t>
            </a:r>
            <a:r>
              <a:rPr lang="ru-RU" dirty="0" smtClean="0">
                <a:cs typeface="Times New Roman" pitchFamily="18" charset="0"/>
              </a:rPr>
              <a:t>Ө</a:t>
            </a:r>
            <a:r>
              <a:rPr lang="en-US" dirty="0" smtClean="0">
                <a:cs typeface="Times New Roman" pitchFamily="18" charset="0"/>
              </a:rPr>
              <a:t>+d. sin</a:t>
            </a:r>
            <a:r>
              <a:rPr lang="ru-RU" dirty="0" smtClean="0">
                <a:cs typeface="Times New Roman" pitchFamily="18" charset="0"/>
              </a:rPr>
              <a:t>Ө</a:t>
            </a:r>
            <a:r>
              <a:rPr lang="en-US" dirty="0" smtClean="0">
                <a:cs typeface="Times New Roman" pitchFamily="18" charset="0"/>
              </a:rPr>
              <a:t>=m</a:t>
            </a:r>
            <a:r>
              <a:rPr lang="el-GR" dirty="0" smtClean="0">
                <a:cs typeface="Times New Roman" pitchFamily="18" charset="0"/>
              </a:rPr>
              <a:t>λ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2d.sin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Ө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=m 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λ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Which is Bragg’s Law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1447799" y="2286000"/>
            <a:ext cx="69124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THANK </a:t>
            </a:r>
            <a:r>
              <a:rPr lang="en-US" sz="7200" dirty="0" smtClean="0">
                <a:solidFill>
                  <a:srgbClr val="FF0000"/>
                </a:solidFill>
              </a:rPr>
              <a:t> YOU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830" y="620487"/>
            <a:ext cx="7529945" cy="263071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A50021"/>
                </a:solidFill>
              </a:rPr>
              <a:t>Polycrystalline Solids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fine grains (10</a:t>
            </a:r>
            <a:r>
              <a:rPr lang="en-US" baseline="30000" dirty="0" smtClean="0">
                <a:solidFill>
                  <a:srgbClr val="3333FF"/>
                </a:solidFill>
              </a:rPr>
              <a:t>3</a:t>
            </a:r>
            <a:r>
              <a:rPr lang="en-US" dirty="0" smtClean="0">
                <a:solidFill>
                  <a:srgbClr val="3333FF"/>
                </a:solidFill>
              </a:rPr>
              <a:t>-10</a:t>
            </a:r>
            <a:r>
              <a:rPr lang="en-US" baseline="30000" dirty="0" smtClean="0">
                <a:solidFill>
                  <a:srgbClr val="3333FF"/>
                </a:solidFill>
              </a:rPr>
              <a:t>4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  <a:cs typeface="Arial" charset="0"/>
              </a:rPr>
              <a:t>Å single crystals of irregular shape),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  <a:cs typeface="Arial" charset="0"/>
              </a:rPr>
              <a:t>separated by well defined boundaries and oriented in different directions.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  <a:cs typeface="Arial" charset="0"/>
              </a:rPr>
              <a:t>Examples: metals. Isotropic.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47915" y="3577770"/>
            <a:ext cx="7794625" cy="241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Amorphous Solids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: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No ordered crystalline state.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Short range order in atomic arrangement.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Examples: glass, rubber, polymers etc.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1560739"/>
            <a:ext cx="8450489" cy="38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Space Lattice</a:t>
            </a:r>
            <a:endParaRPr lang="en-US" sz="3200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191000" y="1882775"/>
            <a:ext cx="49530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A Space Lattice is defined as an array of points arranged in a regular periodic fashion in three dimensional space such that each point in the lattice has exactly identical surroundings.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It is a skeleton upon which crystal structure is built by placing atoms on or near the lattice points (14 possibilities).</a:t>
            </a:r>
          </a:p>
        </p:txBody>
      </p:sp>
      <p:grpSp>
        <p:nvGrpSpPr>
          <p:cNvPr id="8196" name="Group 20"/>
          <p:cNvGrpSpPr>
            <a:grpSpLocks/>
          </p:cNvGrpSpPr>
          <p:nvPr/>
        </p:nvGrpSpPr>
        <p:grpSpPr bwMode="auto">
          <a:xfrm>
            <a:off x="838200" y="1703388"/>
            <a:ext cx="4473575" cy="3414713"/>
            <a:chOff x="144" y="1440"/>
            <a:chExt cx="2818" cy="2151"/>
          </a:xfrm>
        </p:grpSpPr>
        <p:pic>
          <p:nvPicPr>
            <p:cNvPr id="819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440"/>
              <a:ext cx="1968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Text Box 9"/>
            <p:cNvSpPr txBox="1">
              <a:spLocks noChangeArrowheads="1"/>
            </p:cNvSpPr>
            <p:nvPr/>
          </p:nvSpPr>
          <p:spPr bwMode="auto">
            <a:xfrm>
              <a:off x="196" y="3168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Lattice</a:t>
              </a:r>
              <a:r>
                <a:rPr lang="en-US" b="1"/>
                <a:t> </a:t>
              </a:r>
              <a:r>
                <a:rPr lang="en-US" b="1">
                  <a:solidFill>
                    <a:srgbClr val="A50021"/>
                  </a:solidFill>
                </a:rPr>
                <a:t>points</a:t>
              </a:r>
            </a:p>
          </p:txBody>
        </p:sp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720" y="3360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Lattice lines</a:t>
              </a:r>
            </a:p>
          </p:txBody>
        </p:sp>
        <p:sp>
          <p:nvSpPr>
            <p:cNvPr id="8201" name="Line 11"/>
            <p:cNvSpPr>
              <a:spLocks noChangeShapeType="1"/>
            </p:cNvSpPr>
            <p:nvPr/>
          </p:nvSpPr>
          <p:spPr bwMode="auto">
            <a:xfrm flipV="1">
              <a:off x="1152" y="2928"/>
              <a:ext cx="96" cy="288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2"/>
            <p:cNvSpPr>
              <a:spLocks noChangeShapeType="1"/>
            </p:cNvSpPr>
            <p:nvPr/>
          </p:nvSpPr>
          <p:spPr bwMode="auto">
            <a:xfrm flipV="1">
              <a:off x="1440" y="2928"/>
              <a:ext cx="384" cy="432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3"/>
            <p:cNvSpPr>
              <a:spLocks noChangeShapeType="1"/>
            </p:cNvSpPr>
            <p:nvPr/>
          </p:nvSpPr>
          <p:spPr bwMode="auto">
            <a:xfrm flipH="1" flipV="1">
              <a:off x="912" y="2976"/>
              <a:ext cx="240" cy="240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1737" y="3311"/>
              <a:ext cx="1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</a:rPr>
                <a:t>Lattice Plane</a:t>
              </a:r>
            </a:p>
          </p:txBody>
        </p:sp>
        <p:sp>
          <p:nvSpPr>
            <p:cNvPr id="8205" name="Line 15"/>
            <p:cNvSpPr>
              <a:spLocks noChangeShapeType="1"/>
            </p:cNvSpPr>
            <p:nvPr/>
          </p:nvSpPr>
          <p:spPr bwMode="auto">
            <a:xfrm flipV="1">
              <a:off x="1440" y="2688"/>
              <a:ext cx="192" cy="672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254000" y="332694"/>
            <a:ext cx="8229600" cy="1321933"/>
          </a:xfrm>
        </p:spPr>
        <p:txBody>
          <a:bodyPr>
            <a:normAutofit/>
          </a:bodyPr>
          <a:lstStyle/>
          <a:p>
            <a:pPr algn="l"/>
            <a:r>
              <a:rPr lang="en-US" sz="3100" dirty="0" smtClean="0"/>
              <a:t>Net : </a:t>
            </a:r>
            <a:r>
              <a:rPr lang="en-US" sz="3100" dirty="0" smtClean="0">
                <a:solidFill>
                  <a:srgbClr val="FF00FF"/>
                </a:solidFill>
              </a:rPr>
              <a:t>Two dimensional lattice is called net.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37343"/>
            <a:ext cx="7481417" cy="4525963"/>
          </a:xfrm>
          <a:noFill/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55432" y="5667375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Translation:</a:t>
            </a:r>
          </a:p>
          <a:p>
            <a:r>
              <a:rPr lang="en-US" b="1" dirty="0">
                <a:solidFill>
                  <a:srgbClr val="A50021"/>
                </a:solidFill>
              </a:rPr>
              <a:t>l = </a:t>
            </a:r>
            <a:r>
              <a:rPr lang="en-US" b="1" dirty="0" err="1" smtClean="0">
                <a:solidFill>
                  <a:srgbClr val="A50021"/>
                </a:solidFill>
              </a:rPr>
              <a:t>pa+qb+rc</a:t>
            </a:r>
            <a:r>
              <a:rPr lang="en-US" b="1" dirty="0" smtClean="0">
                <a:solidFill>
                  <a:srgbClr val="A50021"/>
                </a:solidFill>
              </a:rPr>
              <a:t>, </a:t>
            </a:r>
            <a:endParaRPr lang="en-US" b="1" dirty="0">
              <a:solidFill>
                <a:srgbClr val="A50021"/>
              </a:solidFill>
            </a:endParaRPr>
          </a:p>
          <a:p>
            <a:r>
              <a:rPr lang="en-US" b="1" dirty="0">
                <a:solidFill>
                  <a:srgbClr val="A50021"/>
                </a:solidFill>
              </a:rPr>
              <a:t>a, b, c: translational/basis/primitive vectors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Crystal Structure (Crystal Lattice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206625"/>
            <a:ext cx="2209800" cy="1531938"/>
          </a:xfrm>
          <a:noFill/>
        </p:spPr>
      </p:pic>
      <p:pic>
        <p:nvPicPr>
          <p:cNvPr id="1024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2628900"/>
            <a:ext cx="609600" cy="598488"/>
          </a:xfrm>
          <a:noFill/>
        </p:spPr>
      </p:pic>
      <p:pic>
        <p:nvPicPr>
          <p:cNvPr id="1024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2079625"/>
            <a:ext cx="2411413" cy="1785938"/>
          </a:xfrm>
          <a:noFill/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341688" y="2546350"/>
            <a:ext cx="48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629150" y="2554288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1300163" y="3876675"/>
            <a:ext cx="220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</a:rPr>
              <a:t>Lattice Sites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779838" y="3241675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</a:rPr>
              <a:t>Basis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5392738" y="3927475"/>
            <a:ext cx="235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</a:rPr>
              <a:t>Crystal Structure</a:t>
            </a: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910545" y="5009016"/>
            <a:ext cx="709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CC"/>
                </a:solidFill>
              </a:rPr>
              <a:t>A atom or group of atoms identical in composition, arrangement and orientations  is called basis.</a:t>
            </a: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2032000" y="5689600"/>
            <a:ext cx="349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2011363" y="5364163"/>
            <a:ext cx="6257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857" y="348343"/>
            <a:ext cx="7924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Crystal Structure (Unit Cell)</a:t>
            </a:r>
          </a:p>
        </p:txBody>
      </p:sp>
      <p:sp>
        <p:nvSpPr>
          <p:cNvPr id="11267" name="Text Box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5772" y="1265238"/>
            <a:ext cx="7250113" cy="2217737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Fundamental block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 unit cell is the smallest geometrical unit , which when repeated in space indefinitely generates the space lattice.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Can be chosen in a number of ways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Is the smallest volume that carries a full description of the entire lattice</a:t>
            </a:r>
          </a:p>
        </p:txBody>
      </p:sp>
      <p:pic>
        <p:nvPicPr>
          <p:cNvPr id="1126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54" y="4201660"/>
            <a:ext cx="23860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43086" y="3908592"/>
            <a:ext cx="4949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Primitive  Unit Cell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Unit cell is said to be primitive when the cell has lattice points only at its corner.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Non-primitive Unit Cell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 –primitive Unit cell may have the lattice points at the corner as well as at the other locations both inside and on the surface of the cell.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481</TotalTime>
  <Words>1714</Words>
  <Application>Microsoft Office PowerPoint</Application>
  <PresentationFormat>On-screen Show (4:3)</PresentationFormat>
  <Paragraphs>290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Default Design</vt:lpstr>
      <vt:lpstr>1_Default Design</vt:lpstr>
      <vt:lpstr>Office Theme</vt:lpstr>
      <vt:lpstr>Equation</vt:lpstr>
      <vt:lpstr>Slide 1</vt:lpstr>
      <vt:lpstr>Crystallography</vt:lpstr>
      <vt:lpstr>Crystal Structure (Classification)</vt:lpstr>
      <vt:lpstr>Slide 4</vt:lpstr>
      <vt:lpstr>Slide 5</vt:lpstr>
      <vt:lpstr>Space Lattice</vt:lpstr>
      <vt:lpstr>Net : Two dimensional lattice is called net. </vt:lpstr>
      <vt:lpstr>Crystal Structure (Crystal Lattice)</vt:lpstr>
      <vt:lpstr>Crystal Structure (Unit Cell)</vt:lpstr>
      <vt:lpstr>Unit cell</vt:lpstr>
      <vt:lpstr>Crystal Systems</vt:lpstr>
      <vt:lpstr>Cubic  Lattice  :   The lattice for which the unit cell is a cube , is called a cubic lattice. </vt:lpstr>
      <vt:lpstr>The Unit Cell Characteristics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Voids</vt:lpstr>
      <vt:lpstr>Tetrahedral Void</vt:lpstr>
      <vt:lpstr>Octahedral Void</vt:lpstr>
      <vt:lpstr>Slide 25</vt:lpstr>
      <vt:lpstr>Miller Indices</vt:lpstr>
      <vt:lpstr>Miller Indices</vt:lpstr>
      <vt:lpstr> Family of Symmetry Related Planes </vt:lpstr>
      <vt:lpstr>Interplanar Distance in the Cubic Crystal</vt:lpstr>
      <vt:lpstr>Braggs law of X ray diffraction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ZAMIR</dc:creator>
  <cp:lastModifiedBy>ADMIN</cp:lastModifiedBy>
  <cp:revision>82</cp:revision>
  <dcterms:created xsi:type="dcterms:W3CDTF">2007-09-01T11:19:38Z</dcterms:created>
  <dcterms:modified xsi:type="dcterms:W3CDTF">2018-07-24T11:18:35Z</dcterms:modified>
</cp:coreProperties>
</file>